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31"/>
  </p:notesMasterIdLst>
  <p:sldIdLst>
    <p:sldId id="256" r:id="rId4"/>
    <p:sldId id="258" r:id="rId5"/>
    <p:sldId id="259" r:id="rId6"/>
    <p:sldId id="300" r:id="rId7"/>
    <p:sldId id="260" r:id="rId8"/>
    <p:sldId id="262" r:id="rId9"/>
    <p:sldId id="301" r:id="rId10"/>
    <p:sldId id="302" r:id="rId11"/>
    <p:sldId id="304" r:id="rId12"/>
    <p:sldId id="303" r:id="rId13"/>
    <p:sldId id="306" r:id="rId14"/>
    <p:sldId id="267" r:id="rId15"/>
    <p:sldId id="307" r:id="rId16"/>
    <p:sldId id="308" r:id="rId17"/>
    <p:sldId id="309" r:id="rId18"/>
    <p:sldId id="312" r:id="rId19"/>
    <p:sldId id="313" r:id="rId20"/>
    <p:sldId id="317" r:id="rId21"/>
    <p:sldId id="311" r:id="rId22"/>
    <p:sldId id="325" r:id="rId23"/>
    <p:sldId id="326" r:id="rId24"/>
    <p:sldId id="319" r:id="rId25"/>
    <p:sldId id="327" r:id="rId26"/>
    <p:sldId id="321" r:id="rId27"/>
    <p:sldId id="310" r:id="rId28"/>
    <p:sldId id="323" r:id="rId29"/>
    <p:sldId id="324" r:id="rId30"/>
  </p:sldIdLst>
  <p:sldSz cx="9144000" cy="5143500" type="screen16x9"/>
  <p:notesSz cx="6858000" cy="9144000"/>
  <p:embeddedFontLst>
    <p:embeddedFont>
      <p:font typeface="Exo 2" panose="020B0604020202020204" charset="0"/>
      <p:regular r:id="rId32"/>
      <p:bold r:id="rId33"/>
      <p:italic r:id="rId34"/>
      <p:bold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790D1-7383-4564-3342-A11A68B42794}" v="1334" dt="2022-02-28T13:07:24.329"/>
    <p1510:client id="{78701B5B-0397-2C4A-B369-4DEA6DD91CC4}" v="4535" dt="2022-02-24T17:14:05.792"/>
    <p1510:client id="{BB59CC10-4C4F-F957-5866-A0565280EB38}" v="4" dt="2022-02-23T11:10:27.530"/>
    <p1510:client id="{CCD56B22-4679-E80B-C82A-FC44138B7A55}" v="144" dt="2022-02-24T06:33:38.631"/>
    <p1510:client id="{D4903148-E0E3-39E1-2012-14C037DFAB1E}" v="328" dt="2022-02-24T21:03:29.238"/>
  </p1510:revLst>
</p1510:revInfo>
</file>

<file path=ppt/tableStyles.xml><?xml version="1.0" encoding="utf-8"?>
<a:tblStyleLst xmlns:a="http://schemas.openxmlformats.org/drawingml/2006/main" def="{47B6CF15-142B-42A1-9325-3012EDB6FFFE}">
  <a:tblStyle styleId="{47B6CF15-142B-42A1-9325-3012EDB6F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6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25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35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43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60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0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0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27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78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80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02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79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43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645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4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51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42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01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06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23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/>
              <a:t>Evolution over time of the structure of social graphs</a:t>
            </a:r>
            <a:endParaRPr lang="it-IT" sz="360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1163875" y="2771164"/>
            <a:ext cx="6858906" cy="115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Exo 2"/>
              </a:rPr>
              <a:t>Student </a:t>
            </a:r>
            <a:r>
              <a:rPr lang="en" dirty="0">
                <a:latin typeface="Exo 2"/>
              </a:rPr>
              <a:t>Leonardo </a:t>
            </a:r>
            <a:r>
              <a:rPr lang="en" dirty="0" err="1">
                <a:latin typeface="Exo 2"/>
              </a:rPr>
              <a:t>Serilli</a:t>
            </a:r>
            <a:endParaRPr lang="it-IT">
              <a:latin typeface="Exo 2"/>
            </a:endParaRPr>
          </a:p>
          <a:p>
            <a:r>
              <a:rPr lang="en" b="1" dirty="0">
                <a:latin typeface="Exo 2"/>
              </a:rPr>
              <a:t>Supervisors </a:t>
            </a:r>
            <a:r>
              <a:rPr lang="en" dirty="0">
                <a:latin typeface="Exo 2"/>
              </a:rPr>
              <a:t>Nicolas Nisse, Malgorzata Sulkowska,  Frédéric </a:t>
            </a:r>
            <a:r>
              <a:rPr lang="en" dirty="0" err="1">
                <a:latin typeface="Exo 2"/>
              </a:rPr>
              <a:t>Giroire</a:t>
            </a:r>
            <a:endParaRPr lang="en">
              <a:latin typeface="Exo 2"/>
            </a:endParaRPr>
          </a:p>
          <a:p>
            <a:pPr marL="0" indent="0"/>
            <a:r>
              <a:rPr lang="en" dirty="0">
                <a:latin typeface="Exo 2"/>
              </a:rPr>
              <a:t>Year 2021/2022</a:t>
            </a:r>
            <a:endParaRPr>
              <a:latin typeface="Exo 2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38">
            <a:extLst>
              <a:ext uri="{FF2B5EF4-FFF2-40B4-BE49-F238E27FC236}">
                <a16:creationId xmlns:a16="http://schemas.microsoft.com/office/drawing/2014/main" id="{8FB8C4BC-74BB-4D22-B431-479F75398C61}"/>
              </a:ext>
            </a:extLst>
          </p:cNvPr>
          <p:cNvSpPr/>
          <p:nvPr/>
        </p:nvSpPr>
        <p:spPr>
          <a:xfrm>
            <a:off x="3660760" y="2017522"/>
            <a:ext cx="1927815" cy="55654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VERTEX TRAJECTORIES</a:t>
            </a:r>
            <a:endParaRPr lang="it-IT" b="0" dirty="0"/>
          </a:p>
          <a:p>
            <a:endParaRPr lang="en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946872" y="1375497"/>
            <a:ext cx="761393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Given </a:t>
            </a:r>
            <a:r>
              <a:rPr lang="en-US" b="1" dirty="0">
                <a:latin typeface="Exo 2"/>
              </a:rPr>
              <a:t>n</a:t>
            </a:r>
            <a:r>
              <a:rPr lang="en-US" dirty="0">
                <a:latin typeface="Exo 2"/>
              </a:rPr>
              <a:t> time steps, </a:t>
            </a:r>
            <a:r>
              <a:rPr lang="en-US" dirty="0"/>
              <a:t>defined by the occurrence of an event</a:t>
            </a:r>
            <a:r>
              <a:rPr lang="en-US" dirty="0">
                <a:latin typeface="Exo 2"/>
              </a:rPr>
              <a:t>, the evolution of a graph </a:t>
            </a:r>
            <a:r>
              <a:rPr lang="en-US" b="1" dirty="0">
                <a:latin typeface="Exo 2"/>
              </a:rPr>
              <a:t>G_0 </a:t>
            </a:r>
            <a:r>
              <a:rPr lang="en-US" dirty="0">
                <a:latin typeface="Exo 2"/>
              </a:rPr>
              <a:t>is the sequence:</a:t>
            </a:r>
            <a:endParaRPr lang="en-US" b="1" dirty="0">
              <a:latin typeface="Exo 2"/>
            </a:endParaRPr>
          </a:p>
          <a:p>
            <a:endParaRPr lang="en-US" dirty="0">
              <a:latin typeface="Exo 2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26994498-3C48-4DF9-AA67-ECEF4958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99" y="2016270"/>
            <a:ext cx="1823605" cy="40308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F4B8C8-74C9-4AF5-98CB-63A3D34CA1E7}"/>
              </a:ext>
            </a:extLst>
          </p:cNvPr>
          <p:cNvSpPr txBox="1"/>
          <p:nvPr/>
        </p:nvSpPr>
        <p:spPr>
          <a:xfrm>
            <a:off x="972849" y="2570451"/>
            <a:ext cx="76593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Let:​</a:t>
            </a:r>
          </a:p>
          <a:p>
            <a:pPr>
              <a:buChar char="•"/>
            </a:pPr>
            <a:r>
              <a:rPr lang="en-US" b="1" dirty="0" err="1">
                <a:latin typeface="Exo 2"/>
              </a:rPr>
              <a:t>d_v</a:t>
            </a:r>
            <a:r>
              <a:rPr lang="en-US" b="1" dirty="0">
                <a:latin typeface="Exo 2"/>
              </a:rPr>
              <a:t>(t) </a:t>
            </a:r>
            <a:r>
              <a:rPr lang="en-US" dirty="0">
                <a:latin typeface="Exo 2"/>
              </a:rPr>
              <a:t>degree of vertex </a:t>
            </a:r>
            <a:r>
              <a:rPr lang="en-US" b="1" dirty="0">
                <a:latin typeface="Exo 2"/>
              </a:rPr>
              <a:t>v</a:t>
            </a:r>
            <a:r>
              <a:rPr lang="en-US" dirty="0">
                <a:latin typeface="Exo 2"/>
              </a:rPr>
              <a:t> at timestep </a:t>
            </a:r>
            <a:r>
              <a:rPr lang="en-US" b="1" dirty="0">
                <a:latin typeface="Exo 2"/>
              </a:rPr>
              <a:t>t,</a:t>
            </a:r>
            <a:r>
              <a:rPr lang="en-US" dirty="0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 dirty="0">
                <a:latin typeface="Exo 2"/>
              </a:rPr>
              <a:t>t_0</a:t>
            </a:r>
            <a:r>
              <a:rPr lang="en-US" dirty="0">
                <a:latin typeface="Exo 2"/>
              </a:rPr>
              <a:t> timestep in which</a:t>
            </a:r>
            <a:r>
              <a:rPr lang="en-US" b="1" dirty="0">
                <a:latin typeface="Exo 2"/>
              </a:rPr>
              <a:t> v</a:t>
            </a:r>
            <a:r>
              <a:rPr lang="en-US" dirty="0">
                <a:latin typeface="Exo 2"/>
              </a:rPr>
              <a:t> appears. </a:t>
            </a:r>
          </a:p>
          <a:p>
            <a:r>
              <a:rPr lang="en-US" dirty="0">
                <a:latin typeface="Exo 2"/>
              </a:rPr>
              <a:t>​</a:t>
            </a:r>
          </a:p>
          <a:p>
            <a:r>
              <a:rPr lang="en-US" dirty="0">
                <a:latin typeface="Exo 2"/>
              </a:rPr>
              <a:t>=&gt; The </a:t>
            </a:r>
            <a:r>
              <a:rPr lang="en-US" b="1" dirty="0">
                <a:latin typeface="Exo 2"/>
              </a:rPr>
              <a:t>vertex trajectory of v </a:t>
            </a:r>
            <a:r>
              <a:rPr lang="en-US" dirty="0">
                <a:latin typeface="Exo 2"/>
              </a:rPr>
              <a:t>is the evolution over time of it’s degree, so the sequence:</a:t>
            </a:r>
            <a:endParaRPr lang="en-US" b="1">
              <a:latin typeface="Exo 2"/>
            </a:endParaRPr>
          </a:p>
        </p:txBody>
      </p:sp>
      <p:sp>
        <p:nvSpPr>
          <p:cNvPr id="10" name="Google Shape;214;p38">
            <a:extLst>
              <a:ext uri="{FF2B5EF4-FFF2-40B4-BE49-F238E27FC236}">
                <a16:creationId xmlns:a16="http://schemas.microsoft.com/office/drawing/2014/main" id="{8FB8C4BC-74BB-4D22-B431-479F75398C61}"/>
              </a:ext>
            </a:extLst>
          </p:cNvPr>
          <p:cNvSpPr/>
          <p:nvPr/>
        </p:nvSpPr>
        <p:spPr>
          <a:xfrm>
            <a:off x="3225641" y="3894380"/>
            <a:ext cx="2830525" cy="4721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D54BCD-1316-4DAA-87D5-525EF648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377" y="3894269"/>
            <a:ext cx="2743200" cy="368325"/>
          </a:xfrm>
          <a:prstGeom prst="rect">
            <a:avLst/>
          </a:prstGeom>
        </p:spPr>
      </p:pic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DCFC4938-A492-4575-ABBC-16F81A7097EF}"/>
              </a:ext>
            </a:extLst>
          </p:cNvPr>
          <p:cNvCxnSpPr/>
          <p:nvPr/>
        </p:nvCxnSpPr>
        <p:spPr>
          <a:xfrm>
            <a:off x="4085499" y="1195996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14B9FDA1-655B-4AD8-973F-E12CAE268CA7}"/>
              </a:ext>
            </a:extLst>
          </p:cNvPr>
          <p:cNvCxnSpPr/>
          <p:nvPr/>
        </p:nvCxnSpPr>
        <p:spPr>
          <a:xfrm>
            <a:off x="948170" y="4579879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28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51862" y="7359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THEORETICAL MODEL</a:t>
            </a:r>
            <a:endParaRPr lang="en-US" b="0" dirty="0"/>
          </a:p>
        </p:txBody>
      </p:sp>
      <p:sp>
        <p:nvSpPr>
          <p:cNvPr id="14" name="Google Shape;214;p38">
            <a:extLst>
              <a:ext uri="{FF2B5EF4-FFF2-40B4-BE49-F238E27FC236}">
                <a16:creationId xmlns:a16="http://schemas.microsoft.com/office/drawing/2014/main" id="{7D620CC9-CED9-4FF7-A32D-5DAFB0D842E3}"/>
              </a:ext>
            </a:extLst>
          </p:cNvPr>
          <p:cNvSpPr/>
          <p:nvPr/>
        </p:nvSpPr>
        <p:spPr>
          <a:xfrm>
            <a:off x="3303570" y="2900749"/>
            <a:ext cx="2642189" cy="63447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11A486-9C87-4413-9255-31B4B0432F32}"/>
              </a:ext>
            </a:extLst>
          </p:cNvPr>
          <p:cNvSpPr txBox="1"/>
          <p:nvPr/>
        </p:nvSpPr>
        <p:spPr>
          <a:xfrm>
            <a:off x="966354" y="1024803"/>
            <a:ext cx="761393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Exo 2"/>
              </a:rPr>
              <a:t>Given: </a:t>
            </a:r>
            <a:endParaRPr lang="en-US" sz="1200" b="1" dirty="0">
              <a:latin typeface="Exo 2"/>
            </a:endParaRPr>
          </a:p>
          <a:p>
            <a:pPr marL="285750" indent="-285750">
              <a:buChar char="•"/>
            </a:pPr>
            <a:r>
              <a:rPr lang="en-US" sz="1200" b="1" dirty="0">
                <a:latin typeface="Exo 2"/>
              </a:rPr>
              <a:t>α &gt; 0</a:t>
            </a:r>
            <a:r>
              <a:rPr lang="en-US" sz="1200" dirty="0">
                <a:latin typeface="Exo 2"/>
              </a:rPr>
              <a:t>,</a:t>
            </a:r>
            <a:r>
              <a:rPr lang="en-US" sz="1200" b="1" dirty="0">
                <a:latin typeface="Exo 2"/>
              </a:rPr>
              <a:t> </a:t>
            </a:r>
          </a:p>
          <a:p>
            <a:pPr marL="285750" indent="-285750">
              <a:buChar char="•"/>
            </a:pPr>
            <a:r>
              <a:rPr lang="en-US" sz="1200" b="1" dirty="0">
                <a:latin typeface="Exo 2"/>
              </a:rPr>
              <a:t>0 ≤ σ &lt; 1</a:t>
            </a:r>
            <a:r>
              <a:rPr lang="en-US" sz="1200" dirty="0">
                <a:latin typeface="Exo 2"/>
              </a:rPr>
              <a:t>,</a:t>
            </a:r>
            <a:r>
              <a:rPr lang="en-US" sz="1200" b="1" dirty="0">
                <a:latin typeface="Exo 2"/>
              </a:rPr>
              <a:t> </a:t>
            </a:r>
          </a:p>
          <a:p>
            <a:pPr marL="285750" indent="-285750">
              <a:buChar char="•"/>
            </a:pPr>
            <a:r>
              <a:rPr lang="en-US" sz="1200" b="1" dirty="0" err="1">
                <a:latin typeface="Exo 2"/>
              </a:rPr>
              <a:t>t_v</a:t>
            </a:r>
            <a:r>
              <a:rPr lang="en-US" sz="1200" b="1" dirty="0">
                <a:latin typeface="Exo 2"/>
              </a:rPr>
              <a:t> </a:t>
            </a:r>
            <a:r>
              <a:rPr lang="en-US" sz="1200" dirty="0">
                <a:latin typeface="Exo 2"/>
              </a:rPr>
              <a:t>be the time step in which </a:t>
            </a:r>
            <a:r>
              <a:rPr lang="en-US" sz="1200" b="1" dirty="0">
                <a:latin typeface="Exo 2"/>
              </a:rPr>
              <a:t>v</a:t>
            </a:r>
            <a:r>
              <a:rPr lang="en-US" sz="1200" dirty="0">
                <a:latin typeface="Exo 2"/>
              </a:rPr>
              <a:t> join the network ,</a:t>
            </a:r>
            <a:endParaRPr lang="en-US" sz="1200" b="1" dirty="0">
              <a:latin typeface="Exo 2"/>
            </a:endParaRPr>
          </a:p>
          <a:p>
            <a:pPr marL="285750" indent="-285750">
              <a:buChar char="•"/>
            </a:pPr>
            <a:r>
              <a:rPr lang="en-US" sz="1200" b="1" dirty="0">
                <a:latin typeface="Exo 2"/>
              </a:rPr>
              <a:t>f(x) = </a:t>
            </a:r>
            <a:r>
              <a:rPr lang="en-US" sz="1200" b="1" dirty="0" err="1">
                <a:latin typeface="Exo 2"/>
              </a:rPr>
              <a:t>x^σ</a:t>
            </a:r>
            <a:r>
              <a:rPr lang="en-US" sz="1200" b="1" dirty="0">
                <a:latin typeface="Exo 2"/>
              </a:rPr>
              <a:t> </a:t>
            </a:r>
            <a:r>
              <a:rPr lang="en-US" sz="1200" dirty="0">
                <a:latin typeface="Exo 2"/>
              </a:rPr>
              <a:t>the attachment function.</a:t>
            </a:r>
            <a:endParaRPr lang="en-US" sz="1200" b="1" dirty="0">
              <a:latin typeface="Exo 2"/>
            </a:endParaRPr>
          </a:p>
          <a:p>
            <a:pPr marL="285750" indent="-285750">
              <a:buChar char="•"/>
            </a:pPr>
            <a:endParaRPr lang="en-US" sz="1200" b="1" dirty="0">
              <a:latin typeface="Exo 2"/>
            </a:endParaRPr>
          </a:p>
          <a:p>
            <a:r>
              <a:rPr lang="en-US" sz="1200" dirty="0">
                <a:latin typeface="Exo 2"/>
              </a:rPr>
              <a:t>The </a:t>
            </a:r>
            <a:r>
              <a:rPr lang="en-US" sz="1200" b="1" dirty="0">
                <a:latin typeface="Exo 2"/>
              </a:rPr>
              <a:t>theoretical model, </a:t>
            </a:r>
            <a:r>
              <a:rPr lang="en-US" sz="1200" dirty="0">
                <a:latin typeface="Exo 2"/>
              </a:rPr>
              <a:t>referred from now on, is the one illustrated next, in which: the degree distribution </a:t>
            </a:r>
            <a:r>
              <a:rPr lang="en-US" sz="1200" b="1" dirty="0" err="1">
                <a:latin typeface="Exo 2"/>
              </a:rPr>
              <a:t>P_k</a:t>
            </a:r>
            <a:r>
              <a:rPr lang="en-US" sz="1200" dirty="0">
                <a:latin typeface="Exo 2"/>
              </a:rPr>
              <a:t> follows a more subtle distribution than the power-law with exponential cut-off, the so-called </a:t>
            </a:r>
            <a:r>
              <a:rPr lang="en-US" sz="1200" b="1" dirty="0">
                <a:latin typeface="Exo 2"/>
              </a:rPr>
              <a:t>stretched exponential:</a:t>
            </a:r>
            <a:endParaRPr lang="en-US" sz="1200" dirty="0">
              <a:latin typeface="Exo 2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329C05-84CF-4810-894B-685561E70691}"/>
              </a:ext>
            </a:extLst>
          </p:cNvPr>
          <p:cNvSpPr txBox="1"/>
          <p:nvPr/>
        </p:nvSpPr>
        <p:spPr>
          <a:xfrm>
            <a:off x="966354" y="3557587"/>
            <a:ext cx="76593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Exo 2"/>
              </a:rPr>
              <a:t>and the</a:t>
            </a:r>
            <a:r>
              <a:rPr lang="en-US" sz="1200" b="1" dirty="0">
                <a:latin typeface="Exo 2"/>
              </a:rPr>
              <a:t> vertex trajectory </a:t>
            </a:r>
            <a:r>
              <a:rPr lang="en-US" sz="1200" dirty="0">
                <a:latin typeface="Exo 2"/>
              </a:rPr>
              <a:t>has logarithmic shape: </a:t>
            </a:r>
          </a:p>
        </p:txBody>
      </p:sp>
      <p:sp>
        <p:nvSpPr>
          <p:cNvPr id="18" name="Google Shape;214;p38">
            <a:extLst>
              <a:ext uri="{FF2B5EF4-FFF2-40B4-BE49-F238E27FC236}">
                <a16:creationId xmlns:a16="http://schemas.microsoft.com/office/drawing/2014/main" id="{3189D235-63F3-4137-9170-C8099BA01792}"/>
              </a:ext>
            </a:extLst>
          </p:cNvPr>
          <p:cNvSpPr/>
          <p:nvPr/>
        </p:nvSpPr>
        <p:spPr>
          <a:xfrm>
            <a:off x="3206156" y="3952829"/>
            <a:ext cx="2875985" cy="563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036D99-07A8-481C-B997-239E9A54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08" y="2881040"/>
            <a:ext cx="2522394" cy="517923"/>
          </a:xfrm>
          <a:prstGeom prst="rect">
            <a:avLst/>
          </a:prstGeom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93D7BE86-98D6-4E63-8878-E2FDC2E2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03" y="3953354"/>
            <a:ext cx="2743200" cy="444985"/>
          </a:xfrm>
          <a:prstGeom prst="rect">
            <a:avLst/>
          </a:prstGeom>
        </p:spPr>
      </p:pic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12EBE601-6CAC-41DE-A461-B37F65E5A7C6}"/>
              </a:ext>
            </a:extLst>
          </p:cNvPr>
          <p:cNvCxnSpPr/>
          <p:nvPr/>
        </p:nvCxnSpPr>
        <p:spPr>
          <a:xfrm>
            <a:off x="4091994" y="102714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208;p37">
            <a:extLst>
              <a:ext uri="{FF2B5EF4-FFF2-40B4-BE49-F238E27FC236}">
                <a16:creationId xmlns:a16="http://schemas.microsoft.com/office/drawing/2014/main" id="{294843DD-846B-498F-8498-7DBAD71D3738}"/>
              </a:ext>
            </a:extLst>
          </p:cNvPr>
          <p:cNvCxnSpPr/>
          <p:nvPr/>
        </p:nvCxnSpPr>
        <p:spPr>
          <a:xfrm>
            <a:off x="980642" y="467729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51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007697" y="1347038"/>
            <a:ext cx="5942546" cy="1934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DATA PREPARATION</a:t>
            </a:r>
            <a:endParaRPr lang="it-IT"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Data Retrieving</a:t>
            </a:r>
          </a:p>
          <a:p>
            <a:pPr marL="0" indent="0"/>
            <a:r>
              <a:rPr lang="en" dirty="0"/>
              <a:t>Filtering Active Authors</a:t>
            </a:r>
          </a:p>
          <a:p>
            <a:pPr marL="0" indent="0"/>
            <a:r>
              <a:rPr lang="en" dirty="0"/>
              <a:t>Definition of Event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RETRIEVAL</a:t>
            </a:r>
            <a:endParaRPr lang="it-IT" dirty="0"/>
          </a:p>
        </p:txBody>
      </p:sp>
      <p:pic>
        <p:nvPicPr>
          <p:cNvPr id="4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BED2289-D084-450A-A484-72376ABF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66" y="2095780"/>
            <a:ext cx="7347671" cy="27762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CAEED2-7B35-4BF3-A757-62A4A8382BF6}"/>
              </a:ext>
            </a:extLst>
          </p:cNvPr>
          <p:cNvSpPr txBox="1"/>
          <p:nvPr/>
        </p:nvSpPr>
        <p:spPr>
          <a:xfrm>
            <a:off x="860752" y="1175302"/>
            <a:ext cx="74131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  <a:latin typeface="Exo 2"/>
              </a:rPr>
              <a:t>Retrieved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data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about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collaborations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>
                <a:solidFill>
                  <a:schemeClr val="tx1"/>
                </a:solidFill>
                <a:latin typeface="Exo 2"/>
              </a:rPr>
              <a:t>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all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computer science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in France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since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1990 to 2018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 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0AC56590-E861-4263-BADD-B69F3FE84A27}"/>
              </a:ext>
            </a:extLst>
          </p:cNvPr>
          <p:cNvCxnSpPr/>
          <p:nvPr/>
        </p:nvCxnSpPr>
        <p:spPr>
          <a:xfrm>
            <a:off x="3695841" y="9167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0F6579B9-C4FB-4956-9239-A3451DC8F52E}"/>
              </a:ext>
            </a:extLst>
          </p:cNvPr>
          <p:cNvCxnSpPr/>
          <p:nvPr/>
        </p:nvCxnSpPr>
        <p:spPr>
          <a:xfrm>
            <a:off x="824778" y="187174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2513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5841094" y="1163078"/>
            <a:ext cx="3012364" cy="16151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FILTERING ACTIVE AUTHORS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420832" y="1215680"/>
            <a:ext cx="52759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Given </a:t>
            </a:r>
            <a:r>
              <a:rPr lang="en-US" b="1" dirty="0">
                <a:latin typeface="Exo 2"/>
              </a:rPr>
              <a:t>n ∈ N </a:t>
            </a:r>
            <a:r>
              <a:rPr lang="en-US" dirty="0">
                <a:latin typeface="Exo 2"/>
              </a:rPr>
              <a:t>called </a:t>
            </a:r>
            <a:r>
              <a:rPr lang="en-US" b="1" dirty="0">
                <a:latin typeface="Exo 2"/>
              </a:rPr>
              <a:t>hole size</a:t>
            </a:r>
            <a:r>
              <a:rPr lang="en-US" dirty="0">
                <a:latin typeface="Exo 2"/>
              </a:rPr>
              <a:t>, an </a:t>
            </a:r>
            <a:r>
              <a:rPr lang="en-US" b="1" dirty="0">
                <a:latin typeface="Exo 2"/>
              </a:rPr>
              <a:t>author </a:t>
            </a:r>
            <a:r>
              <a:rPr lang="en-US" dirty="0">
                <a:latin typeface="Exo 2"/>
              </a:rPr>
              <a:t>has a </a:t>
            </a:r>
            <a:r>
              <a:rPr lang="en-US" b="1" dirty="0">
                <a:latin typeface="Exo 2"/>
              </a:rPr>
              <a:t>hole of size n</a:t>
            </a:r>
            <a:r>
              <a:rPr lang="en-US" dirty="0">
                <a:latin typeface="Exo 2"/>
              </a:rPr>
              <a:t> , in his publications, if he stopped to publish for n consecutive years.</a:t>
            </a:r>
            <a:endParaRPr lang="it-IT">
              <a:latin typeface="Exo 2"/>
            </a:endParaRPr>
          </a:p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 that the </a:t>
            </a:r>
            <a:r>
              <a:rPr lang="en-US" b="1" dirty="0">
                <a:latin typeface="Exo 2"/>
              </a:rPr>
              <a:t>maximum hole size</a:t>
            </a:r>
            <a:r>
              <a:rPr lang="en-US" dirty="0">
                <a:latin typeface="Exo 2"/>
              </a:rPr>
              <a:t> is the maximum number of years he has passed without publishing.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5104927" y="3098186"/>
            <a:ext cx="388281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An author is </a:t>
            </a:r>
            <a:r>
              <a:rPr lang="en-US" b="1" dirty="0">
                <a:latin typeface="Exo 2"/>
              </a:rPr>
              <a:t>inactive</a:t>
            </a:r>
            <a:r>
              <a:rPr lang="en-US" dirty="0">
                <a:latin typeface="Exo 2"/>
              </a:rPr>
              <a:t> for a given hole size if he has a hole, in his publication data, </a:t>
            </a:r>
            <a:r>
              <a:rPr lang="en-US" b="1" dirty="0">
                <a:latin typeface="Exo 2"/>
              </a:rPr>
              <a:t>greater than the given hole sizes.</a:t>
            </a:r>
            <a:endParaRPr lang="it-IT" b="1">
              <a:latin typeface="Exo 2"/>
            </a:endParaRPr>
          </a:p>
          <a:p>
            <a:endParaRPr lang="en-US" b="1" dirty="0">
              <a:latin typeface="Exo 2"/>
            </a:endParaRPr>
          </a:p>
          <a:p>
            <a:r>
              <a:rPr lang="en-US" b="1" dirty="0">
                <a:latin typeface="Exo 2"/>
              </a:rPr>
              <a:t>For each possible hole size</a:t>
            </a:r>
            <a:r>
              <a:rPr lang="en-US" dirty="0">
                <a:latin typeface="Exo 2"/>
              </a:rPr>
              <a:t>, has been built a dataset where all authors considered inactive, have been filtered out. 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C90BD60-FE4F-4B80-A2E4-80CA2DE4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162649"/>
            <a:ext cx="2743200" cy="1324506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AADF3DF6-42B1-46AB-9F6B-C806C419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5" y="2776217"/>
            <a:ext cx="4868252" cy="2060604"/>
          </a:xfrm>
          <a:prstGeom prst="rect">
            <a:avLst/>
          </a:prstGeom>
        </p:spPr>
      </p:pic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512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51862" y="7359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DEFINITION OF EVENT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956DBB-F8B3-4AD5-A85E-7476B09262C3}"/>
              </a:ext>
            </a:extLst>
          </p:cNvPr>
          <p:cNvSpPr txBox="1"/>
          <p:nvPr/>
        </p:nvSpPr>
        <p:spPr>
          <a:xfrm>
            <a:off x="837033" y="1033839"/>
            <a:ext cx="741261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The </a:t>
            </a:r>
            <a:r>
              <a:rPr lang="it-IT" b="1" dirty="0" err="1"/>
              <a:t>theoretical</a:t>
            </a:r>
            <a:r>
              <a:rPr lang="it-IT" b="1" dirty="0"/>
              <a:t> model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a time step, </a:t>
            </a:r>
            <a:r>
              <a:rPr lang="it-IT" dirty="0" err="1"/>
              <a:t>consider</a:t>
            </a:r>
            <a:r>
              <a:rPr lang="it-IT" dirty="0"/>
              <a:t> events, so the set of </a:t>
            </a:r>
            <a:r>
              <a:rPr lang="it-IT" dirty="0" err="1"/>
              <a:t>year</a:t>
            </a:r>
            <a:r>
              <a:rPr lang="it-IT" dirty="0"/>
              <a:t>, </a:t>
            </a:r>
            <a:r>
              <a:rPr lang="it-IT" dirty="0" err="1"/>
              <a:t>containing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b="1" dirty="0"/>
              <a:t>28 time step,</a:t>
            </a:r>
            <a:r>
              <a:rPr lang="it-IT" dirty="0"/>
              <a:t> can be</a:t>
            </a:r>
            <a:r>
              <a:rPr lang="it-IT" b="1" dirty="0"/>
              <a:t> </a:t>
            </a:r>
            <a:r>
              <a:rPr lang="it-IT" b="1" dirty="0" err="1"/>
              <a:t>too</a:t>
            </a:r>
            <a:r>
              <a:rPr lang="it-IT" b="1" dirty="0"/>
              <a:t> small in order to build </a:t>
            </a:r>
            <a:r>
              <a:rPr lang="it-IT" b="1" dirty="0" err="1"/>
              <a:t>meaningful</a:t>
            </a:r>
            <a:r>
              <a:rPr lang="it-IT" b="1" dirty="0"/>
              <a:t> vertex </a:t>
            </a:r>
            <a:r>
              <a:rPr lang="it-IT" b="1" dirty="0" err="1"/>
              <a:t>trajectories</a:t>
            </a:r>
            <a:r>
              <a:rPr lang="it-IT" b="1" dirty="0"/>
              <a:t>.</a:t>
            </a:r>
          </a:p>
          <a:p>
            <a:endParaRPr lang="it-IT" dirty="0"/>
          </a:p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are so </a:t>
            </a:r>
            <a:r>
              <a:rPr lang="it-IT" dirty="0" err="1"/>
              <a:t>considered</a:t>
            </a:r>
            <a:r>
              <a:rPr lang="it-IT" dirty="0"/>
              <a:t>: the </a:t>
            </a:r>
            <a:r>
              <a:rPr lang="it-IT" dirty="0" err="1"/>
              <a:t>occurrence</a:t>
            </a:r>
            <a:r>
              <a:rPr lang="it-IT" dirty="0"/>
              <a:t> of a </a:t>
            </a:r>
            <a:r>
              <a:rPr lang="it-IT" b="1" dirty="0"/>
              <a:t>new </a:t>
            </a:r>
            <a:r>
              <a:rPr lang="it-IT" b="1" dirty="0" err="1"/>
              <a:t>publication</a:t>
            </a:r>
            <a:r>
              <a:rPr lang="it-IT" dirty="0"/>
              <a:t>, of a </a:t>
            </a:r>
            <a:r>
              <a:rPr lang="it-IT" b="1" dirty="0"/>
              <a:t>new </a:t>
            </a:r>
            <a:r>
              <a:rPr lang="it-IT" b="1" dirty="0" err="1"/>
              <a:t>author</a:t>
            </a:r>
            <a:r>
              <a:rPr lang="it-IT" dirty="0"/>
              <a:t> or a </a:t>
            </a:r>
            <a:r>
              <a:rPr lang="it-IT" b="1" dirty="0"/>
              <a:t>new </a:t>
            </a:r>
            <a:r>
              <a:rPr lang="it-IT" b="1" dirty="0" err="1"/>
              <a:t>collaboration</a:t>
            </a:r>
            <a:r>
              <a:rPr lang="it-IT" dirty="0"/>
              <a:t>.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1414E71F-6260-432B-89B6-268CFA16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" y="2639348"/>
            <a:ext cx="2269116" cy="1754653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F9AC2DD-F564-47C5-BA9F-0932659F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96" y="2618509"/>
            <a:ext cx="2483428" cy="1757362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0EDC0F44-947B-4349-8624-7628093A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92" y="2596213"/>
            <a:ext cx="2782166" cy="1762992"/>
          </a:xfrm>
          <a:prstGeom prst="rect">
            <a:avLst/>
          </a:prstGeom>
        </p:spPr>
      </p:pic>
      <p:cxnSp>
        <p:nvCxnSpPr>
          <p:cNvPr id="8" name="Google Shape;207;p37">
            <a:extLst>
              <a:ext uri="{FF2B5EF4-FFF2-40B4-BE49-F238E27FC236}">
                <a16:creationId xmlns:a16="http://schemas.microsoft.com/office/drawing/2014/main" id="{AF779132-4878-4FF0-9D85-3A2D6407FAEF}"/>
              </a:ext>
            </a:extLst>
          </p:cNvPr>
          <p:cNvCxnSpPr/>
          <p:nvPr/>
        </p:nvCxnSpPr>
        <p:spPr>
          <a:xfrm flipV="1">
            <a:off x="4540667" y="89754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093F897B-52F7-4CB5-8FF7-356372896B33}"/>
              </a:ext>
            </a:extLst>
          </p:cNvPr>
          <p:cNvCxnSpPr/>
          <p:nvPr/>
        </p:nvCxnSpPr>
        <p:spPr>
          <a:xfrm flipV="1">
            <a:off x="864592" y="241727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85;p35">
            <a:extLst>
              <a:ext uri="{FF2B5EF4-FFF2-40B4-BE49-F238E27FC236}">
                <a16:creationId xmlns:a16="http://schemas.microsoft.com/office/drawing/2014/main" id="{3AE94546-E7DA-43B3-9D0D-CF40A6450889}"/>
              </a:ext>
            </a:extLst>
          </p:cNvPr>
          <p:cNvCxnSpPr/>
          <p:nvPr/>
        </p:nvCxnSpPr>
        <p:spPr>
          <a:xfrm>
            <a:off x="5713428" y="2598866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85;p35">
            <a:extLst>
              <a:ext uri="{FF2B5EF4-FFF2-40B4-BE49-F238E27FC236}">
                <a16:creationId xmlns:a16="http://schemas.microsoft.com/office/drawing/2014/main" id="{59DCF60B-2814-4FC8-B2A7-59689CFECE2E}"/>
              </a:ext>
            </a:extLst>
          </p:cNvPr>
          <p:cNvCxnSpPr/>
          <p:nvPr/>
        </p:nvCxnSpPr>
        <p:spPr>
          <a:xfrm>
            <a:off x="2677117" y="2504482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76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Degree Distribution</a:t>
            </a:r>
            <a:endParaRPr lang="it-IT"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23998DE-57FD-415A-B3C4-1E041FAEB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/>
            <a:r>
              <a:rPr lang="en" dirty="0">
                <a:latin typeface="Exo 2"/>
              </a:rPr>
              <a:t>DEGREE DISTRIBUTION RETRIEVAL</a:t>
            </a:r>
            <a:endParaRPr lang="en-US">
              <a:latin typeface="Exo 2"/>
            </a:endParaRPr>
          </a:p>
          <a:p>
            <a:pPr marL="0" indent="0" algn="r"/>
            <a:r>
              <a:rPr lang="en" dirty="0">
                <a:latin typeface="Exo 2"/>
              </a:rPr>
              <a:t>DEGREE DISTRIBUTION FITTING</a:t>
            </a:r>
            <a:endParaRPr lang="it-IT">
              <a:latin typeface="Exo 2"/>
            </a:endParaRPr>
          </a:p>
          <a:p>
            <a:pPr algn="r"/>
            <a:endParaRPr lang="it-IT" dirty="0"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9724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DEGREE DISTRIBUTION RETRIEVAL</a:t>
            </a:r>
          </a:p>
        </p:txBody>
      </p:sp>
      <p:pic>
        <p:nvPicPr>
          <p:cNvPr id="2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2FDA06-B5C9-4936-8C86-DEC319E4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3" y="1530372"/>
            <a:ext cx="7081404" cy="1718455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40345B8-8529-4232-BA92-225530BE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41" y="3311623"/>
            <a:ext cx="7099960" cy="1773905"/>
          </a:xfrm>
          <a:prstGeom prst="rect">
            <a:avLst/>
          </a:prstGeom>
        </p:spPr>
      </p:pic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 dirty="0">
                <a:solidFill>
                  <a:schemeClr val="tx1"/>
                </a:solidFill>
                <a:latin typeface="Exo 2"/>
              </a:rPr>
              <a:t> ​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11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502209" y="259455"/>
            <a:ext cx="6139585" cy="45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DEGREE DISTRIBUTION FITTING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E6BDAD-08E6-454F-979F-B0932A989C04}"/>
              </a:ext>
            </a:extLst>
          </p:cNvPr>
          <p:cNvSpPr txBox="1"/>
          <p:nvPr/>
        </p:nvSpPr>
        <p:spPr>
          <a:xfrm>
            <a:off x="1011816" y="3698916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A722D4C-4372-4C3A-B2B1-95DADCA6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2280793"/>
            <a:ext cx="8223327" cy="21532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5102E3-D5A0-4F9F-AF2B-FD41173B0BDE}"/>
              </a:ext>
            </a:extLst>
          </p:cNvPr>
          <p:cNvSpPr txBox="1"/>
          <p:nvPr/>
        </p:nvSpPr>
        <p:spPr>
          <a:xfrm>
            <a:off x="797503" y="1050780"/>
            <a:ext cx="7607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solidFill>
                  <a:schemeClr val="tx1"/>
                </a:solidFill>
                <a:latin typeface="Exo 2"/>
              </a:rPr>
              <a:t>Fitting the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with the power-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law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sz="1200" dirty="0" err="1">
                <a:solidFill>
                  <a:schemeClr val="tx1"/>
                </a:solidFill>
                <a:latin typeface="Exo 2"/>
              </a:rPr>
              <a:t>both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sz="1200" dirty="0" err="1">
                <a:solidFill>
                  <a:schemeClr val="tx1"/>
                </a:solidFill>
                <a:latin typeface="Exo 2"/>
              </a:rPr>
              <a:t>classic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 and the one with </a:t>
            </a:r>
            <a:r>
              <a:rPr lang="it-IT" sz="1200" dirty="0" err="1">
                <a:solidFill>
                  <a:schemeClr val="tx1"/>
                </a:solidFill>
                <a:latin typeface="Exo 2"/>
              </a:rPr>
              <a:t>exponential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dirty="0" err="1">
                <a:solidFill>
                  <a:schemeClr val="tx1"/>
                </a:solidFill>
                <a:latin typeface="Exo 2"/>
              </a:rPr>
              <a:t>cut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-off.</a:t>
            </a:r>
            <a:endParaRPr lang="it-IT" sz="1200" dirty="0">
              <a:solidFill>
                <a:schemeClr val="tx1"/>
              </a:solidFill>
            </a:endParaRPr>
          </a:p>
          <a:p>
            <a:endParaRPr lang="it-IT" sz="1200" dirty="0">
              <a:solidFill>
                <a:schemeClr val="tx1"/>
              </a:solidFill>
              <a:latin typeface="Exo 2"/>
            </a:endParaRPr>
          </a:p>
          <a:p>
            <a:r>
              <a:rPr lang="it-IT" sz="1200" dirty="0" err="1">
                <a:solidFill>
                  <a:schemeClr val="tx1"/>
                </a:solidFill>
                <a:latin typeface="Exo 2"/>
              </a:rPr>
              <a:t>Results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dirty="0" err="1">
                <a:solidFill>
                  <a:schemeClr val="tx1"/>
                </a:solidFill>
                <a:latin typeface="Exo 2"/>
              </a:rPr>
              <a:t>that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 a 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power-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law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exponential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cut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-off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better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for </a:t>
            </a:r>
            <a:r>
              <a:rPr lang="it-IT" sz="1200" b="1" dirty="0" err="1">
                <a:solidFill>
                  <a:schemeClr val="tx1"/>
                </a:solidFill>
                <a:latin typeface="Exo 2"/>
              </a:rPr>
              <a:t>it's</a:t>
            </a:r>
            <a:r>
              <a:rPr lang="it-IT" sz="1200" b="1" dirty="0">
                <a:solidFill>
                  <a:schemeClr val="tx1"/>
                </a:solidFill>
                <a:latin typeface="Exo 2"/>
              </a:rPr>
              <a:t> fitting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. 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​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2805B0D1-ACF4-4238-ABBA-CEC774BFC8A9}"/>
              </a:ext>
            </a:extLst>
          </p:cNvPr>
          <p:cNvCxnSpPr/>
          <p:nvPr/>
        </p:nvCxnSpPr>
        <p:spPr>
          <a:xfrm flipV="1">
            <a:off x="4494642" y="929730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66CD5457-11D1-4A81-BBF2-87B9FFD9DEA1}"/>
              </a:ext>
            </a:extLst>
          </p:cNvPr>
          <p:cNvCxnSpPr/>
          <p:nvPr/>
        </p:nvCxnSpPr>
        <p:spPr>
          <a:xfrm flipV="1">
            <a:off x="844262" y="1895186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0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609840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VERTEX TRAJECTORIES</a:t>
            </a:r>
            <a:endParaRPr lang="it-IT" dirty="0"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Average Trajectories</a:t>
            </a:r>
            <a:endParaRPr lang="it-IT" dirty="0"/>
          </a:p>
          <a:p>
            <a:pPr marL="0" indent="0"/>
            <a:r>
              <a:rPr lang="en" b="1" dirty="0"/>
              <a:t>Stretching</a:t>
            </a:r>
          </a:p>
          <a:p>
            <a:pPr marL="0" indent="0"/>
            <a:r>
              <a:rPr lang="en" b="1" dirty="0"/>
              <a:t>Fitting Trajectories</a:t>
            </a:r>
          </a:p>
          <a:p>
            <a:pPr marL="0" indent="0"/>
            <a:r>
              <a:rPr lang="en" b="1" dirty="0"/>
              <a:t>General Fitting</a:t>
            </a:r>
          </a:p>
          <a:p>
            <a:pPr marL="0" indent="0"/>
            <a:r>
              <a:rPr lang="en" b="1" dirty="0"/>
              <a:t>Reducing The Error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58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lang="it-IT" dirty="0"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Context</a:t>
            </a:r>
          </a:p>
          <a:p>
            <a:pPr marL="0" indent="0"/>
            <a:r>
              <a:rPr lang="en" dirty="0"/>
              <a:t>Scope of the project</a:t>
            </a: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34433" y="1167854"/>
            <a:ext cx="2130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STATE OF THE ART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Scale-free networks</a:t>
            </a:r>
            <a:endParaRPr lang="en-US" dirty="0"/>
          </a:p>
          <a:p>
            <a:pPr marL="0" indent="0"/>
            <a:r>
              <a:rPr lang="en" b="1" dirty="0"/>
              <a:t>Vertex trajectories</a:t>
            </a:r>
            <a:endParaRPr lang="it-IT" dirty="0"/>
          </a:p>
          <a:p>
            <a:pPr marL="0" indent="0"/>
            <a:r>
              <a:rPr lang="en" b="1" dirty="0"/>
              <a:t>Theoretical model</a:t>
            </a:r>
            <a:endParaRPr lang="it-IT" dirty="0"/>
          </a:p>
          <a:p>
            <a:pPr marL="0" indent="0"/>
            <a:endParaRPr lang="en" dirty="0"/>
          </a:p>
          <a:p>
            <a:pPr marL="0" indent="0"/>
            <a:endParaRPr lang="en" dirty="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-31834" y="2154324"/>
            <a:ext cx="2396430" cy="56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DATA PREPARATION</a:t>
            </a:r>
            <a:endParaRPr lang="it-IT"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Data Retrieving</a:t>
            </a:r>
            <a:endParaRPr lang="en-US" dirty="0"/>
          </a:p>
          <a:p>
            <a:pPr marL="0" indent="0"/>
            <a:r>
              <a:rPr lang="en" dirty="0"/>
              <a:t>Filtering Active Authors</a:t>
            </a:r>
            <a:endParaRPr lang="en-US" dirty="0"/>
          </a:p>
          <a:p>
            <a:pPr marL="0" indent="0"/>
            <a:r>
              <a:rPr lang="en" dirty="0"/>
              <a:t>Definition of Event</a:t>
            </a:r>
            <a:endParaRPr lang="en-US" dirty="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237694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DEGREE DISTRIBUTION </a:t>
            </a:r>
            <a:endParaRPr lang="it-IT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805898"/>
            <a:ext cx="2538996" cy="57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VERTEX TRAJECTORIES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201200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b="1" dirty="0"/>
              <a:t>Average Trajectories</a:t>
            </a:r>
            <a:endParaRPr lang="it-IT" dirty="0"/>
          </a:p>
          <a:p>
            <a:pPr marL="0" indent="0" algn="r"/>
            <a:r>
              <a:rPr lang="en" b="1" dirty="0"/>
              <a:t>Stretching</a:t>
            </a:r>
            <a:endParaRPr lang="en-US" dirty="0"/>
          </a:p>
          <a:p>
            <a:pPr marL="0" indent="0" algn="r"/>
            <a:r>
              <a:rPr lang="en" b="1" dirty="0"/>
              <a:t>Fitting Trajectories</a:t>
            </a:r>
            <a:endParaRPr lang="en-US" dirty="0"/>
          </a:p>
          <a:p>
            <a:pPr marL="0" indent="0" algn="r"/>
            <a:r>
              <a:rPr lang="en" b="1" dirty="0"/>
              <a:t>General Fitting</a:t>
            </a:r>
            <a:endParaRPr lang="en-US" dirty="0"/>
          </a:p>
          <a:p>
            <a:pPr marL="0" indent="0" algn="r"/>
            <a:r>
              <a:rPr lang="en" b="1" dirty="0"/>
              <a:t>Reducing The Error</a:t>
            </a:r>
            <a:endParaRPr lang="en-US" dirty="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746615" y="4103597"/>
            <a:ext cx="23076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CONCLUSION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77;p35">
            <a:extLst>
              <a:ext uri="{FF2B5EF4-FFF2-40B4-BE49-F238E27FC236}">
                <a16:creationId xmlns:a16="http://schemas.microsoft.com/office/drawing/2014/main" id="{4FC333D1-ADB0-4F94-9ED2-EFD80950E989}"/>
              </a:ext>
            </a:extLst>
          </p:cNvPr>
          <p:cNvSpPr txBox="1">
            <a:spLocks/>
          </p:cNvSpPr>
          <p:nvPr/>
        </p:nvSpPr>
        <p:spPr>
          <a:xfrm>
            <a:off x="890471" y="3528772"/>
            <a:ext cx="2164157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" dirty="0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6481B3D8-94EE-4441-AF7D-2A7CBE0E14A6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6900004" y="2174215"/>
            <a:ext cx="1919228" cy="565597"/>
          </a:xfrm>
        </p:spPr>
        <p:txBody>
          <a:bodyPr/>
          <a:lstStyle/>
          <a:p>
            <a:pPr marL="0" indent="0" algn="r"/>
            <a:r>
              <a:rPr lang="en" dirty="0"/>
              <a:t>Degree Distribution Retrieval</a:t>
            </a:r>
            <a:endParaRPr lang="en-US" dirty="0"/>
          </a:p>
          <a:p>
            <a:pPr marL="0" indent="0" algn="r"/>
            <a:r>
              <a:rPr lang="en" dirty="0"/>
              <a:t>Degree Distribution Fitting</a:t>
            </a:r>
            <a:endParaRPr lang="en-US" dirty="0"/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AVERAGE TRAJECTORIES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763619" y="983295"/>
            <a:ext cx="7613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In order to refer to the theoretical model described in the state of the art, is computed and plotted the </a:t>
            </a:r>
            <a:r>
              <a:rPr lang="en-US" b="1" dirty="0">
                <a:latin typeface="Exo 2"/>
              </a:rPr>
              <a:t>average trajectory of authors</a:t>
            </a:r>
            <a:r>
              <a:rPr lang="en-US" dirty="0">
                <a:latin typeface="Exo 2"/>
              </a:rPr>
              <a:t> by starting year.</a:t>
            </a:r>
            <a:endParaRPr lang="it-IT"/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E09D4961-F535-43C9-9622-AF1E91AAC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 r="136" b="236"/>
          <a:stretch/>
        </p:blipFill>
        <p:spPr>
          <a:xfrm>
            <a:off x="1065464" y="1831957"/>
            <a:ext cx="7015123" cy="2983890"/>
          </a:xfrm>
          <a:prstGeom prst="rect">
            <a:avLst/>
          </a:prstGeom>
        </p:spPr>
      </p:pic>
      <p:pic>
        <p:nvPicPr>
          <p:cNvPr id="9" name="Immagine 7">
            <a:extLst>
              <a:ext uri="{FF2B5EF4-FFF2-40B4-BE49-F238E27FC236}">
                <a16:creationId xmlns:a16="http://schemas.microsoft.com/office/drawing/2014/main" id="{D49E932C-F1C8-4C2A-8BA2-3B687DBD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55" y="1960587"/>
            <a:ext cx="3211864" cy="890268"/>
          </a:xfrm>
          <a:prstGeom prst="rect">
            <a:avLst/>
          </a:prstGeom>
        </p:spPr>
      </p:pic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36563" y="8712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789484" y="1660826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13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3257535" cy="5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2200" dirty="0"/>
              <a:t>STRETCHING</a:t>
            </a:r>
            <a:r>
              <a:rPr lang="it-IT" dirty="0"/>
              <a:t> </a:t>
            </a: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01F75021-413D-45D5-9846-064FB416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38" y="2008121"/>
            <a:ext cx="6724216" cy="289314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58FBEA-4803-4EA7-B6D2-45E52F1A9A2B}"/>
              </a:ext>
            </a:extLst>
          </p:cNvPr>
          <p:cNvSpPr txBox="1"/>
          <p:nvPr/>
        </p:nvSpPr>
        <p:spPr>
          <a:xfrm>
            <a:off x="709970" y="812467"/>
            <a:ext cx="77181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For the fitting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presented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in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next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section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considering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of new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collaborations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event,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brings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better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 ​</a:t>
            </a:r>
          </a:p>
          <a:p>
            <a:endParaRPr lang="it-IT" dirty="0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This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in a stretch over the x-</a:t>
            </a:r>
            <a:r>
              <a:rPr lang="it-IT" err="1">
                <a:solidFill>
                  <a:schemeClr val="tx1"/>
                </a:solidFill>
                <a:latin typeface="Exo 2"/>
              </a:rPr>
              <a:t>axis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previously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presented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curves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 ​</a:t>
            </a:r>
          </a:p>
        </p:txBody>
      </p:sp>
      <p:cxnSp>
        <p:nvCxnSpPr>
          <p:cNvPr id="17" name="Google Shape;207;p37">
            <a:extLst>
              <a:ext uri="{FF2B5EF4-FFF2-40B4-BE49-F238E27FC236}">
                <a16:creationId xmlns:a16="http://schemas.microsoft.com/office/drawing/2014/main" id="{7C9DBFAF-E78F-4DD1-9557-7ABBD7C45E44}"/>
              </a:ext>
            </a:extLst>
          </p:cNvPr>
          <p:cNvCxnSpPr/>
          <p:nvPr/>
        </p:nvCxnSpPr>
        <p:spPr>
          <a:xfrm flipV="1">
            <a:off x="4319013" y="756359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8;p37">
            <a:extLst>
              <a:ext uri="{FF2B5EF4-FFF2-40B4-BE49-F238E27FC236}">
                <a16:creationId xmlns:a16="http://schemas.microsoft.com/office/drawing/2014/main" id="{2D86E640-9BFE-456A-B8FD-CB21BD65BF65}"/>
              </a:ext>
            </a:extLst>
          </p:cNvPr>
          <p:cNvCxnSpPr/>
          <p:nvPr/>
        </p:nvCxnSpPr>
        <p:spPr>
          <a:xfrm flipV="1">
            <a:off x="810661" y="183956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213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5765138" y="1316402"/>
            <a:ext cx="2817535" cy="8098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FITTING TRAJECTORIES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776326" y="1282884"/>
            <a:ext cx="44328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Average trajectories are fitted one by one  using the </a:t>
            </a:r>
            <a:r>
              <a:rPr lang="en-US" b="1" dirty="0">
                <a:latin typeface="Exo 2"/>
              </a:rPr>
              <a:t>logarithmic function </a:t>
            </a:r>
            <a:r>
              <a:rPr lang="en-US" dirty="0">
                <a:latin typeface="Exo 2"/>
              </a:rPr>
              <a:t>representing the theoretical vertex trajectory.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5532139" y="2735069"/>
            <a:ext cx="35290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The fitting works better for trajectories with a low starting year, they contain enough data to show the logarithmic behavior we are trying to fit.</a:t>
            </a:r>
            <a:endParaRPr lang="it-IT">
              <a:latin typeface="Exo 2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E6C3C4F-8477-4FE4-93CF-2FC17805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32" y="1315027"/>
            <a:ext cx="2665269" cy="670474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3C951621-3B57-4E37-AE72-EEB434C8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48" y="2272494"/>
            <a:ext cx="4925008" cy="2098980"/>
          </a:xfrm>
          <a:prstGeom prst="rect">
            <a:avLst/>
          </a:prstGeom>
        </p:spPr>
      </p:pic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1019239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" y="4765957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35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</a:t>
            </a:r>
            <a:endParaRPr lang="it-IT" sz="2400" b="0"/>
          </a:p>
          <a:p>
            <a:endParaRPr lang="it-IT" sz="2400" dirty="0"/>
          </a:p>
        </p:txBody>
      </p:sp>
      <p:sp>
        <p:nvSpPr>
          <p:cNvPr id="28" name="Google Shape;222;p38">
            <a:extLst>
              <a:ext uri="{FF2B5EF4-FFF2-40B4-BE49-F238E27FC236}">
                <a16:creationId xmlns:a16="http://schemas.microsoft.com/office/drawing/2014/main" id="{31AB01E6-27F9-4128-ABD8-C06AF158390D}"/>
              </a:ext>
            </a:extLst>
          </p:cNvPr>
          <p:cNvSpPr/>
          <p:nvPr/>
        </p:nvSpPr>
        <p:spPr>
          <a:xfrm>
            <a:off x="4547030" y="2062682"/>
            <a:ext cx="4350192" cy="241589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428457" y="952519"/>
            <a:ext cx="8559284" cy="9478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Then has been tried to find the best couple of parameters α and  σ  able to fit all curves minimizing the total error on the fitting.</a:t>
            </a:r>
            <a:endParaRPr lang="it-IT">
              <a:latin typeface="Exo 2"/>
            </a:endParaRPr>
          </a:p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Given the </a:t>
            </a:r>
            <a:r>
              <a:rPr lang="en-US" b="1" dirty="0">
                <a:latin typeface="Exo 2"/>
              </a:rPr>
              <a:t>original function R</a:t>
            </a:r>
            <a:r>
              <a:rPr lang="en-US" dirty="0">
                <a:latin typeface="Exo 2"/>
              </a:rPr>
              <a:t>, the</a:t>
            </a:r>
            <a:r>
              <a:rPr lang="en-US" b="1" dirty="0">
                <a:latin typeface="Exo 2"/>
              </a:rPr>
              <a:t> fitted one F</a:t>
            </a:r>
            <a:r>
              <a:rPr lang="en-US" dirty="0">
                <a:latin typeface="Exo 2"/>
              </a:rPr>
              <a:t> and the</a:t>
            </a:r>
            <a:r>
              <a:rPr lang="en-US" b="1" dirty="0">
                <a:latin typeface="Exo 2"/>
              </a:rPr>
              <a:t> set of all years Y</a:t>
            </a:r>
            <a:r>
              <a:rPr lang="en-US" dirty="0">
                <a:latin typeface="Exo 2"/>
              </a:rPr>
              <a:t> the error </a:t>
            </a:r>
            <a:r>
              <a:rPr lang="en-US" b="1" dirty="0">
                <a:latin typeface="Exo 2"/>
              </a:rPr>
              <a:t>ϵ </a:t>
            </a:r>
            <a:r>
              <a:rPr lang="en-US" dirty="0">
                <a:latin typeface="Exo 2"/>
              </a:rPr>
              <a:t>is. </a:t>
            </a:r>
          </a:p>
        </p:txBody>
      </p:sp>
      <p:sp>
        <p:nvSpPr>
          <p:cNvPr id="34" name="Google Shape;222;p38">
            <a:extLst>
              <a:ext uri="{FF2B5EF4-FFF2-40B4-BE49-F238E27FC236}">
                <a16:creationId xmlns:a16="http://schemas.microsoft.com/office/drawing/2014/main" id="{57D989C9-677A-4EC6-ACC4-1D56D72F7BE3}"/>
              </a:ext>
            </a:extLst>
          </p:cNvPr>
          <p:cNvSpPr/>
          <p:nvPr/>
        </p:nvSpPr>
        <p:spPr>
          <a:xfrm>
            <a:off x="1070312" y="1992940"/>
            <a:ext cx="2375921" cy="56953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Immagine 3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F6E27E6F-7EEE-445B-A7E9-E5D1752B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" y="1973294"/>
            <a:ext cx="2266950" cy="46672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50ACC90-D6E2-451D-8E18-352291627F70}"/>
              </a:ext>
            </a:extLst>
          </p:cNvPr>
          <p:cNvSpPr txBox="1"/>
          <p:nvPr/>
        </p:nvSpPr>
        <p:spPr>
          <a:xfrm>
            <a:off x="427044" y="2656006"/>
            <a:ext cx="401834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Exo 2"/>
              </a:rPr>
              <a:t>ϵ = 45890.73</a:t>
            </a:r>
            <a:r>
              <a:rPr lang="it-IT" dirty="0">
                <a:latin typeface="Exo 2"/>
              </a:rPr>
              <a:t>. </a:t>
            </a:r>
            <a:endParaRPr lang="it-IT"/>
          </a:p>
          <a:p>
            <a:endParaRPr lang="it-IT" dirty="0">
              <a:latin typeface="Exo 2"/>
            </a:endParaRPr>
          </a:p>
          <a:p>
            <a:r>
              <a:rPr lang="it-IT" dirty="0">
                <a:latin typeface="Exo 2"/>
              </a:rPr>
              <a:t>An </a:t>
            </a:r>
            <a:r>
              <a:rPr lang="it-IT" dirty="0" err="1">
                <a:latin typeface="Exo 2"/>
              </a:rPr>
              <a:t>explanation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behind</a:t>
            </a:r>
            <a:r>
              <a:rPr lang="it-IT" dirty="0">
                <a:latin typeface="Exo 2"/>
              </a:rPr>
              <a:t> the big </a:t>
            </a:r>
            <a:r>
              <a:rPr lang="it-IT" dirty="0" err="1">
                <a:latin typeface="Exo 2"/>
              </a:rPr>
              <a:t>error</a:t>
            </a:r>
            <a:r>
              <a:rPr lang="it-IT" dirty="0">
                <a:latin typeface="Exo 2"/>
              </a:rPr>
              <a:t> can be the </a:t>
            </a:r>
            <a:r>
              <a:rPr lang="it-IT" dirty="0" err="1">
                <a:latin typeface="Exo 2"/>
              </a:rPr>
              <a:t>fact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that</a:t>
            </a:r>
            <a:r>
              <a:rPr lang="it-IT" dirty="0">
                <a:latin typeface="Exo 2"/>
              </a:rPr>
              <a:t> </a:t>
            </a:r>
            <a:r>
              <a:rPr lang="it-IT" b="1" dirty="0">
                <a:latin typeface="Exo 2"/>
              </a:rPr>
              <a:t>alpha </a:t>
            </a:r>
            <a:r>
              <a:rPr lang="it-IT" b="1" dirty="0" err="1">
                <a:latin typeface="Exo 2"/>
              </a:rPr>
              <a:t>grows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linearly</a:t>
            </a:r>
            <a:r>
              <a:rPr lang="it-IT" b="1" dirty="0">
                <a:latin typeface="Exo 2"/>
              </a:rPr>
              <a:t> </a:t>
            </a:r>
            <a:r>
              <a:rPr lang="it-IT" dirty="0">
                <a:latin typeface="Exo 2"/>
              </a:rPr>
              <a:t>(</a:t>
            </a:r>
            <a:r>
              <a:rPr lang="it-IT" dirty="0" err="1">
                <a:latin typeface="Exo 2"/>
              </a:rPr>
              <a:t>next</a:t>
            </a:r>
            <a:r>
              <a:rPr lang="it-IT" dirty="0">
                <a:latin typeface="Exo 2"/>
              </a:rPr>
              <a:t> image)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while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we</a:t>
            </a:r>
            <a:r>
              <a:rPr lang="it-IT" b="1" dirty="0">
                <a:latin typeface="Exo 2"/>
              </a:rPr>
              <a:t> impose a </a:t>
            </a:r>
            <a:r>
              <a:rPr lang="it-IT" b="1" dirty="0" err="1">
                <a:latin typeface="Exo 2"/>
              </a:rPr>
              <a:t>constant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behavior</a:t>
            </a:r>
            <a:r>
              <a:rPr lang="it-IT" b="1" dirty="0">
                <a:latin typeface="Exo 2"/>
              </a:rPr>
              <a:t> to </a:t>
            </a:r>
            <a:r>
              <a:rPr lang="it-IT" b="1" dirty="0" err="1">
                <a:latin typeface="Exo 2"/>
              </a:rPr>
              <a:t>it</a:t>
            </a:r>
            <a:r>
              <a:rPr lang="it-IT" b="1" dirty="0">
                <a:latin typeface="Exo 2"/>
              </a:rPr>
              <a:t>.</a:t>
            </a:r>
            <a:r>
              <a:rPr lang="it-IT" dirty="0">
                <a:latin typeface="Exo 2"/>
              </a:rPr>
              <a:t> </a:t>
            </a:r>
            <a:endParaRPr lang="it-IT"/>
          </a:p>
          <a:p>
            <a:endParaRPr lang="it-IT" dirty="0">
              <a:latin typeface="Exo 2"/>
            </a:endParaRPr>
          </a:p>
        </p:txBody>
      </p:sp>
      <p:pic>
        <p:nvPicPr>
          <p:cNvPr id="40" name="Immagine 12">
            <a:extLst>
              <a:ext uri="{FF2B5EF4-FFF2-40B4-BE49-F238E27FC236}">
                <a16:creationId xmlns:a16="http://schemas.microsoft.com/office/drawing/2014/main" id="{49CC2879-975B-42B2-B928-24581B76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312" y="2040188"/>
            <a:ext cx="3949448" cy="2083295"/>
          </a:xfrm>
          <a:prstGeom prst="rect">
            <a:avLst/>
          </a:prstGeom>
        </p:spPr>
      </p:pic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840847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707446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38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REDUCING THE ERROR</a:t>
            </a:r>
            <a:endParaRPr lang="it-IT" dirty="0"/>
          </a:p>
        </p:txBody>
      </p:sp>
      <p:sp>
        <p:nvSpPr>
          <p:cNvPr id="4" name="Google Shape;222;p38">
            <a:extLst>
              <a:ext uri="{FF2B5EF4-FFF2-40B4-BE49-F238E27FC236}">
                <a16:creationId xmlns:a16="http://schemas.microsoft.com/office/drawing/2014/main" id="{D5825978-79A0-4531-BEC6-765FC99FA380}"/>
              </a:ext>
            </a:extLst>
          </p:cNvPr>
          <p:cNvSpPr/>
          <p:nvPr/>
        </p:nvSpPr>
        <p:spPr>
          <a:xfrm>
            <a:off x="2974841" y="2281796"/>
            <a:ext cx="3130108" cy="94055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7AA387-E6B2-4242-868F-56144C1DA217}"/>
              </a:ext>
            </a:extLst>
          </p:cNvPr>
          <p:cNvSpPr txBox="1"/>
          <p:nvPr/>
        </p:nvSpPr>
        <p:spPr>
          <a:xfrm>
            <a:off x="457821" y="1822475"/>
            <a:ext cx="84517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Exo 2"/>
              </a:rPr>
              <a:t>To reduce the </a:t>
            </a:r>
            <a:r>
              <a:rPr lang="it-IT" b="1" dirty="0" err="1">
                <a:latin typeface="Exo 2"/>
              </a:rPr>
              <a:t>error</a:t>
            </a:r>
            <a:r>
              <a:rPr lang="it-IT" dirty="0">
                <a:latin typeface="Exo 2"/>
              </a:rPr>
              <a:t> a new </a:t>
            </a:r>
            <a:r>
              <a:rPr lang="it-IT" dirty="0" err="1">
                <a:latin typeface="Exo 2"/>
              </a:rPr>
              <a:t>variable</a:t>
            </a:r>
            <a:r>
              <a:rPr lang="it-IT" dirty="0">
                <a:latin typeface="Exo 2"/>
              </a:rPr>
              <a:t> </a:t>
            </a:r>
            <a:r>
              <a:rPr lang="it-IT" b="1" dirty="0"/>
              <a:t>β 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introduced</a:t>
            </a:r>
            <a:r>
              <a:rPr lang="it-IT" b="1" dirty="0"/>
              <a:t> </a:t>
            </a:r>
            <a:r>
              <a:rPr lang="it-IT" dirty="0">
                <a:latin typeface="Exo 2"/>
              </a:rPr>
              <a:t>to </a:t>
            </a:r>
            <a:r>
              <a:rPr lang="it-IT" dirty="0" err="1">
                <a:latin typeface="Exo 2"/>
              </a:rPr>
              <a:t>capture</a:t>
            </a:r>
            <a:r>
              <a:rPr lang="it-IT" dirty="0">
                <a:latin typeface="Exo 2"/>
              </a:rPr>
              <a:t> the linear </a:t>
            </a:r>
            <a:r>
              <a:rPr lang="it-IT" dirty="0" err="1">
                <a:latin typeface="Exo 2"/>
              </a:rPr>
              <a:t>behavior</a:t>
            </a:r>
            <a:r>
              <a:rPr lang="it-IT" dirty="0">
                <a:latin typeface="Exo 2"/>
              </a:rPr>
              <a:t> of alpha with a new </a:t>
            </a:r>
            <a:r>
              <a:rPr lang="it-IT" dirty="0" err="1">
                <a:latin typeface="Exo 2"/>
              </a:rPr>
              <a:t>function</a:t>
            </a:r>
            <a:r>
              <a:rPr lang="it-IT" dirty="0">
                <a:latin typeface="Exo 2"/>
              </a:rPr>
              <a:t>.</a:t>
            </a:r>
          </a:p>
        </p:txBody>
      </p:sp>
      <p:pic>
        <p:nvPicPr>
          <p:cNvPr id="8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58927B0-2CC8-4029-B613-ACD535D2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35" y="2280496"/>
            <a:ext cx="2965137" cy="7889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4C28AF-975D-4407-AB67-701E8988B1FC}"/>
              </a:ext>
            </a:extLst>
          </p:cNvPr>
          <p:cNvSpPr txBox="1"/>
          <p:nvPr/>
        </p:nvSpPr>
        <p:spPr>
          <a:xfrm>
            <a:off x="397961" y="3328028"/>
            <a:ext cx="83477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In this case </a:t>
            </a:r>
            <a:r>
              <a:rPr lang="en-US" b="1" dirty="0">
                <a:latin typeface="Exo 2"/>
              </a:rPr>
              <a:t>ϵ = 11895</a:t>
            </a:r>
            <a:r>
              <a:rPr lang="en-US" dirty="0">
                <a:latin typeface="Exo 2"/>
              </a:rPr>
              <a:t>, clearly better than before.​</a:t>
            </a:r>
          </a:p>
        </p:txBody>
      </p:sp>
      <p:cxnSp>
        <p:nvCxnSpPr>
          <p:cNvPr id="3" name="Google Shape;208;p37">
            <a:extLst>
              <a:ext uri="{FF2B5EF4-FFF2-40B4-BE49-F238E27FC236}">
                <a16:creationId xmlns:a16="http://schemas.microsoft.com/office/drawing/2014/main" id="{CAEEF983-4208-4F7B-8933-EA96CDE89F07}"/>
              </a:ext>
            </a:extLst>
          </p:cNvPr>
          <p:cNvCxnSpPr/>
          <p:nvPr/>
        </p:nvCxnSpPr>
        <p:spPr>
          <a:xfrm flipV="1">
            <a:off x="0" y="1456114"/>
            <a:ext cx="4554918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7;p37">
            <a:extLst>
              <a:ext uri="{FF2B5EF4-FFF2-40B4-BE49-F238E27FC236}">
                <a16:creationId xmlns:a16="http://schemas.microsoft.com/office/drawing/2014/main" id="{FB4A0052-38C6-43DA-A7A1-9F4379F45F4D}"/>
              </a:ext>
            </a:extLst>
          </p:cNvPr>
          <p:cNvCxnSpPr/>
          <p:nvPr/>
        </p:nvCxnSpPr>
        <p:spPr>
          <a:xfrm flipV="1">
            <a:off x="4553940" y="3826195"/>
            <a:ext cx="4593034" cy="2371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191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3964589" y="2444742"/>
            <a:ext cx="3299358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/>
              <a:t>CONCLUSION</a:t>
            </a:r>
            <a:endParaRPr lang="it-IT"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2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13874" y="668598"/>
            <a:ext cx="6139585" cy="45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CONCLUSION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E6BDAD-08E6-454F-979F-B0932A989C04}"/>
              </a:ext>
            </a:extLst>
          </p:cNvPr>
          <p:cNvSpPr txBox="1"/>
          <p:nvPr/>
        </p:nvSpPr>
        <p:spPr>
          <a:xfrm>
            <a:off x="-4787610" y="2991035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4CDC73-8D91-41F1-95F0-50508275F800}"/>
              </a:ext>
            </a:extLst>
          </p:cNvPr>
          <p:cNvSpPr txBox="1"/>
          <p:nvPr/>
        </p:nvSpPr>
        <p:spPr>
          <a:xfrm>
            <a:off x="693593" y="1550843"/>
            <a:ext cx="77633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  <a:latin typeface="Exo 2"/>
              </a:rPr>
              <a:t>During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study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discovered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that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underlying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theoretical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probably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complex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than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assumed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beginning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 ​</a:t>
            </a: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​</a:t>
            </a: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Nevertheless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our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research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seen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a step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forward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in </a:t>
            </a:r>
            <a:r>
              <a:rPr lang="it-IT" err="1">
                <a:solidFill>
                  <a:schemeClr val="tx1"/>
                </a:solidFill>
                <a:latin typeface="Exo 2"/>
              </a:rPr>
              <a:t>constructing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functions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representing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well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evolution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node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degree in the networks.​</a:t>
            </a:r>
            <a:endParaRPr lang="it-IT">
              <a:solidFill>
                <a:schemeClr val="tx1"/>
              </a:solidFill>
              <a:latin typeface="Exo 2"/>
            </a:endParaRPr>
          </a:p>
          <a:p>
            <a:endParaRPr lang="it-IT" dirty="0">
              <a:solidFill>
                <a:schemeClr val="tx1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A </a:t>
            </a:r>
            <a:r>
              <a:rPr lang="it-IT" err="1">
                <a:solidFill>
                  <a:schemeClr val="tx1"/>
                </a:solidFill>
                <a:latin typeface="Exo 2"/>
              </a:rPr>
              <a:t>next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step for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work </a:t>
            </a:r>
            <a:r>
              <a:rPr lang="it-IT" err="1">
                <a:solidFill>
                  <a:schemeClr val="tx1"/>
                </a:solidFill>
                <a:latin typeface="Exo 2"/>
              </a:rPr>
              <a:t>could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be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analyze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data coming from </a:t>
            </a:r>
            <a:r>
              <a:rPr lang="it-IT" err="1">
                <a:solidFill>
                  <a:schemeClr val="tx1"/>
                </a:solidFill>
                <a:latin typeface="Exo 2"/>
              </a:rPr>
              <a:t>other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research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field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than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computer science,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see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if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bring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same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or </a:t>
            </a:r>
            <a:r>
              <a:rPr lang="it-IT" err="1">
                <a:solidFill>
                  <a:schemeClr val="tx1"/>
                </a:solidFill>
                <a:latin typeface="Exo 2"/>
              </a:rPr>
              <a:t>even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better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  <a:endParaRPr lang="en-US">
              <a:solidFill>
                <a:schemeClr val="tx1"/>
              </a:solidFill>
              <a:latin typeface="Exo 2"/>
            </a:endParaRPr>
          </a:p>
          <a:p>
            <a:endParaRPr lang="it-IT" dirty="0">
              <a:solidFill>
                <a:schemeClr val="tx1"/>
              </a:solidFill>
              <a:latin typeface="Exo 2"/>
            </a:endParaRP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5B1D5DD-923E-4170-8295-1A53AE0D3DEE}"/>
              </a:ext>
            </a:extLst>
          </p:cNvPr>
          <p:cNvCxnSpPr/>
          <p:nvPr/>
        </p:nvCxnSpPr>
        <p:spPr>
          <a:xfrm flipV="1">
            <a:off x="0" y="1313239"/>
            <a:ext cx="4554918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7;p37">
            <a:extLst>
              <a:ext uri="{FF2B5EF4-FFF2-40B4-BE49-F238E27FC236}">
                <a16:creationId xmlns:a16="http://schemas.microsoft.com/office/drawing/2014/main" id="{2D845C9E-DBF9-44F6-A305-B3B7A20A6E1B}"/>
              </a:ext>
            </a:extLst>
          </p:cNvPr>
          <p:cNvCxnSpPr/>
          <p:nvPr/>
        </p:nvCxnSpPr>
        <p:spPr>
          <a:xfrm>
            <a:off x="4572575" y="3657343"/>
            <a:ext cx="4574399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82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esterni, vicino, notte&#10;&#10;Descrizione generata automaticamente">
            <a:extLst>
              <a:ext uri="{FF2B5EF4-FFF2-40B4-BE49-F238E27FC236}">
                <a16:creationId xmlns:a16="http://schemas.microsoft.com/office/drawing/2014/main" id="{DE3CFB72-BC9B-4F59-9E4C-0F6EA2B2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02" y="-84204"/>
            <a:ext cx="10094766" cy="53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7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lang="it-IT"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Context</a:t>
            </a:r>
          </a:p>
          <a:p>
            <a:pPr marL="0" indent="0"/>
            <a:r>
              <a:rPr lang="en" dirty="0"/>
              <a:t>Scope of the project </a:t>
            </a: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38874" y="55417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lang="it-IT"/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51AB30B4-B549-4D80-AFA0-6D1A2B0B7B97}"/>
              </a:ext>
            </a:extLst>
          </p:cNvPr>
          <p:cNvSpPr/>
          <p:nvPr/>
        </p:nvSpPr>
        <p:spPr>
          <a:xfrm>
            <a:off x="392361" y="1994352"/>
            <a:ext cx="2687648" cy="13163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dirty="0">
                <a:solidFill>
                  <a:schemeClr val="bg1"/>
                </a:solidFill>
                <a:latin typeface="Exo 2"/>
              </a:rPr>
              <a:t>Part of a larger project involving researchers in fields, such as economics, sociology and computer science. Focused on the evaluation of the impact of funding on scientific research.</a:t>
            </a:r>
            <a:endParaRPr lang="it-IT" sz="1100">
              <a:solidFill>
                <a:schemeClr val="bg1"/>
              </a:solidFill>
              <a:latin typeface="Exo 2"/>
            </a:endParaRPr>
          </a:p>
          <a:p>
            <a:endParaRPr lang="it-IT" sz="1100" dirty="0">
              <a:latin typeface="Exo 2"/>
            </a:endParaRPr>
          </a:p>
        </p:txBody>
      </p:sp>
      <p:sp>
        <p:nvSpPr>
          <p:cNvPr id="57" name="Google Shape;222;p38">
            <a:extLst>
              <a:ext uri="{FF2B5EF4-FFF2-40B4-BE49-F238E27FC236}">
                <a16:creationId xmlns:a16="http://schemas.microsoft.com/office/drawing/2014/main" id="{9D85B54D-C2E8-4B36-90FD-4AA0CC257F2F}"/>
              </a:ext>
            </a:extLst>
          </p:cNvPr>
          <p:cNvSpPr/>
          <p:nvPr/>
        </p:nvSpPr>
        <p:spPr>
          <a:xfrm>
            <a:off x="3308310" y="1994351"/>
            <a:ext cx="2590233" cy="131637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dirty="0">
                <a:solidFill>
                  <a:schemeClr val="bg1"/>
                </a:solidFill>
                <a:latin typeface="Exo 2"/>
              </a:rPr>
              <a:t>Example of funding: </a:t>
            </a:r>
            <a:r>
              <a:rPr lang="en" sz="1100" b="1" dirty="0" err="1">
                <a:solidFill>
                  <a:schemeClr val="bg1"/>
                </a:solidFill>
                <a:latin typeface="Exo 2"/>
              </a:rPr>
              <a:t>LabEx</a:t>
            </a:r>
            <a:r>
              <a:rPr lang="en" sz="1100" b="1" dirty="0">
                <a:solidFill>
                  <a:schemeClr val="bg1"/>
                </a:solidFill>
                <a:latin typeface="Exo 2"/>
              </a:rPr>
              <a:t> </a:t>
            </a:r>
            <a:r>
              <a:rPr lang="en" sz="1100" dirty="0">
                <a:solidFill>
                  <a:schemeClr val="bg1"/>
                </a:solidFill>
                <a:latin typeface="Exo 2"/>
              </a:rPr>
              <a:t>and </a:t>
            </a:r>
            <a:r>
              <a:rPr lang="en" sz="1100" b="1" dirty="0" err="1">
                <a:solidFill>
                  <a:schemeClr val="bg1"/>
                </a:solidFill>
                <a:latin typeface="Exo 2"/>
              </a:rPr>
              <a:t>IdEx</a:t>
            </a:r>
            <a:r>
              <a:rPr lang="en" sz="1100" b="1" dirty="0">
                <a:solidFill>
                  <a:schemeClr val="bg1"/>
                </a:solidFill>
                <a:latin typeface="Exo 2"/>
              </a:rPr>
              <a:t>. </a:t>
            </a:r>
            <a:r>
              <a:rPr lang="en" sz="1100" dirty="0">
                <a:solidFill>
                  <a:schemeClr val="bg1"/>
                </a:solidFill>
                <a:latin typeface="Exo 2"/>
              </a:rPr>
              <a:t>French programs whose scope is to promote collaborations involving different research fields.</a:t>
            </a:r>
            <a:endParaRPr lang="it-IT" sz="1100">
              <a:solidFill>
                <a:schemeClr val="bg1"/>
              </a:solidFill>
              <a:latin typeface="Exo 2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Exo 2"/>
            </a:endParaRPr>
          </a:p>
        </p:txBody>
      </p:sp>
      <p:sp>
        <p:nvSpPr>
          <p:cNvPr id="59" name="Google Shape;222;p38">
            <a:extLst>
              <a:ext uri="{FF2B5EF4-FFF2-40B4-BE49-F238E27FC236}">
                <a16:creationId xmlns:a16="http://schemas.microsoft.com/office/drawing/2014/main" id="{592A7572-9E96-484D-A3BA-995EFC9A7EA3}"/>
              </a:ext>
            </a:extLst>
          </p:cNvPr>
          <p:cNvSpPr/>
          <p:nvPr/>
        </p:nvSpPr>
        <p:spPr>
          <a:xfrm>
            <a:off x="6133338" y="1994351"/>
            <a:ext cx="2687648" cy="131637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dirty="0">
                <a:solidFill>
                  <a:schemeClr val="bg1"/>
                </a:solidFill>
                <a:latin typeface="Exo 2"/>
              </a:rPr>
              <a:t>Data composed of </a:t>
            </a:r>
            <a:r>
              <a:rPr lang="en" sz="1100" b="1" dirty="0">
                <a:solidFill>
                  <a:schemeClr val="bg1"/>
                </a:solidFill>
                <a:latin typeface="Exo 2"/>
              </a:rPr>
              <a:t>258145 </a:t>
            </a:r>
            <a:r>
              <a:rPr lang="en" sz="1100" dirty="0">
                <a:solidFill>
                  <a:schemeClr val="bg1"/>
                </a:solidFill>
                <a:latin typeface="Exo 2"/>
              </a:rPr>
              <a:t>French computer science authors with their collaborations and publications </a:t>
            </a:r>
            <a:r>
              <a:rPr lang="en" sz="1100" b="1" dirty="0">
                <a:solidFill>
                  <a:schemeClr val="bg1"/>
                </a:solidFill>
                <a:latin typeface="Exo 2"/>
              </a:rPr>
              <a:t>from 1990 to 2018. </a:t>
            </a:r>
          </a:p>
        </p:txBody>
      </p:sp>
      <p:cxnSp>
        <p:nvCxnSpPr>
          <p:cNvPr id="2" name="Google Shape;184;p35">
            <a:extLst>
              <a:ext uri="{FF2B5EF4-FFF2-40B4-BE49-F238E27FC236}">
                <a16:creationId xmlns:a16="http://schemas.microsoft.com/office/drawing/2014/main" id="{0045FCE5-B7C9-4E66-A35B-5718C8751549}"/>
              </a:ext>
            </a:extLst>
          </p:cNvPr>
          <p:cNvCxnSpPr/>
          <p:nvPr/>
        </p:nvCxnSpPr>
        <p:spPr>
          <a:xfrm>
            <a:off x="3186822" y="1876858"/>
            <a:ext cx="6494" cy="151047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85;p35">
            <a:extLst>
              <a:ext uri="{FF2B5EF4-FFF2-40B4-BE49-F238E27FC236}">
                <a16:creationId xmlns:a16="http://schemas.microsoft.com/office/drawing/2014/main" id="{9B573370-867C-49B8-A60A-BD5D31C3CAE0}"/>
              </a:ext>
            </a:extLst>
          </p:cNvPr>
          <p:cNvCxnSpPr/>
          <p:nvPr/>
        </p:nvCxnSpPr>
        <p:spPr>
          <a:xfrm flipH="1">
            <a:off x="6011320" y="1728628"/>
            <a:ext cx="6494" cy="176383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494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261211" y="-871114"/>
            <a:ext cx="4438799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SCOPE OF THE PROJECT</a:t>
            </a:r>
          </a:p>
        </p:txBody>
      </p:sp>
      <p:cxnSp>
        <p:nvCxnSpPr>
          <p:cNvPr id="207" name="Google Shape;207;p37"/>
          <p:cNvCxnSpPr/>
          <p:nvPr/>
        </p:nvCxnSpPr>
        <p:spPr>
          <a:xfrm>
            <a:off x="4481653" y="36472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22;p38">
            <a:extLst>
              <a:ext uri="{FF2B5EF4-FFF2-40B4-BE49-F238E27FC236}">
                <a16:creationId xmlns:a16="http://schemas.microsoft.com/office/drawing/2014/main" id="{3A321393-AAA5-425D-98C7-CAFF30F35B1F}"/>
              </a:ext>
            </a:extLst>
          </p:cNvPr>
          <p:cNvSpPr/>
          <p:nvPr/>
        </p:nvSpPr>
        <p:spPr>
          <a:xfrm>
            <a:off x="2041919" y="1403370"/>
            <a:ext cx="4908704" cy="231650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37"/>
          <p:cNvCxnSpPr/>
          <p:nvPr/>
        </p:nvCxnSpPr>
        <p:spPr>
          <a:xfrm>
            <a:off x="-25977" y="417723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5;p37">
            <a:extLst>
              <a:ext uri="{FF2B5EF4-FFF2-40B4-BE49-F238E27FC236}">
                <a16:creationId xmlns:a16="http://schemas.microsoft.com/office/drawing/2014/main" id="{9E8327EE-4B77-45DC-9599-1D2CE94AD98B}"/>
              </a:ext>
            </a:extLst>
          </p:cNvPr>
          <p:cNvSpPr txBox="1">
            <a:spLocks noGrp="1"/>
          </p:cNvSpPr>
          <p:nvPr/>
        </p:nvSpPr>
        <p:spPr>
          <a:xfrm>
            <a:off x="2081885" y="1496021"/>
            <a:ext cx="4809350" cy="231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Exo 2"/>
              </a:rPr>
              <a:t>Build a network of </a:t>
            </a:r>
            <a:r>
              <a:rPr lang="en" b="1" dirty="0">
                <a:solidFill>
                  <a:schemeClr val="bg1"/>
                </a:solidFill>
                <a:latin typeface="Exo 2"/>
              </a:rPr>
              <a:t>scientific authors </a:t>
            </a:r>
            <a:r>
              <a:rPr lang="en" dirty="0">
                <a:solidFill>
                  <a:schemeClr val="bg1"/>
                </a:solidFill>
                <a:latin typeface="Exo 2"/>
              </a:rPr>
              <a:t>and </a:t>
            </a:r>
            <a:r>
              <a:rPr lang="en" b="1" dirty="0">
                <a:solidFill>
                  <a:schemeClr val="bg1"/>
                </a:solidFill>
                <a:latin typeface="Exo 2"/>
              </a:rPr>
              <a:t>their collaborations</a:t>
            </a:r>
            <a:r>
              <a:rPr lang="en" dirty="0">
                <a:solidFill>
                  <a:schemeClr val="bg1"/>
                </a:solidFill>
                <a:latin typeface="Exo 2"/>
              </a:rPr>
              <a:t>, collected from the </a:t>
            </a:r>
            <a:r>
              <a:rPr lang="en" b="1" dirty="0">
                <a:solidFill>
                  <a:schemeClr val="bg1"/>
                </a:solidFill>
                <a:latin typeface="Exo 2"/>
              </a:rPr>
              <a:t>Scopus database </a:t>
            </a:r>
            <a:r>
              <a:rPr lang="en" dirty="0">
                <a:solidFill>
                  <a:schemeClr val="bg1"/>
                </a:solidFill>
                <a:latin typeface="Exo 2"/>
              </a:rPr>
              <a:t>in order to analyze the distribution of their collaborations over time. </a:t>
            </a:r>
            <a:endParaRPr lang="it-IT">
              <a:solidFill>
                <a:schemeClr val="bg1"/>
              </a:solidFill>
              <a:latin typeface="Exo 2"/>
            </a:endParaRPr>
          </a:p>
          <a:p>
            <a:endParaRPr lang="en" dirty="0">
              <a:solidFill>
                <a:schemeClr val="bg1"/>
              </a:solidFill>
              <a:latin typeface="Exo 2"/>
            </a:endParaRPr>
          </a:p>
          <a:p>
            <a:pPr marL="0" indent="0"/>
            <a:r>
              <a:rPr lang="en" dirty="0">
                <a:solidFill>
                  <a:schemeClr val="bg1"/>
                </a:solidFill>
                <a:latin typeface="Exo 2"/>
              </a:rPr>
              <a:t>Collaboration network: a set of </a:t>
            </a:r>
            <a:r>
              <a:rPr lang="en" b="1" dirty="0">
                <a:solidFill>
                  <a:schemeClr val="bg1"/>
                </a:solidFill>
                <a:latin typeface="Exo 2"/>
              </a:rPr>
              <a:t>nodes (authors) </a:t>
            </a:r>
            <a:r>
              <a:rPr lang="en" dirty="0">
                <a:solidFill>
                  <a:schemeClr val="bg1"/>
                </a:solidFill>
                <a:latin typeface="Exo 2"/>
              </a:rPr>
              <a:t>connected by </a:t>
            </a:r>
            <a:r>
              <a:rPr lang="en" b="1" dirty="0">
                <a:solidFill>
                  <a:schemeClr val="bg1"/>
                </a:solidFill>
                <a:latin typeface="Exo 2"/>
              </a:rPr>
              <a:t>edges (collaborations). </a:t>
            </a:r>
            <a:r>
              <a:rPr lang="en" dirty="0">
                <a:solidFill>
                  <a:schemeClr val="bg1"/>
                </a:solidFill>
                <a:latin typeface="Exo 2"/>
              </a:rPr>
              <a:t>Two nodes are connected if there exists at least one collaboration between them.</a:t>
            </a:r>
            <a:endParaRPr lang="it-IT">
              <a:solidFill>
                <a:schemeClr val="bg1"/>
              </a:solidFill>
              <a:latin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STATE OF THE ART</a:t>
            </a:r>
            <a:endParaRPr lang="it-IT"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/>
              <a:t>Scale-free networks</a:t>
            </a:r>
            <a:endParaRPr lang="en-US" dirty="0"/>
          </a:p>
          <a:p>
            <a:pPr marL="0" indent="0"/>
            <a:r>
              <a:rPr lang="en" b="1" dirty="0"/>
              <a:t>Vertex trajectories</a:t>
            </a:r>
            <a:endParaRPr lang="it-IT" dirty="0"/>
          </a:p>
          <a:p>
            <a:pPr marL="0" indent="0"/>
            <a:r>
              <a:rPr lang="en" b="1" dirty="0"/>
              <a:t>Theoretical model</a:t>
            </a: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indent="0"/>
            <a:endParaRPr lang="en"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SCALE-FREE NETWORKS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030451" y="1162313"/>
            <a:ext cx="715199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Let:</a:t>
            </a:r>
            <a:endParaRPr lang="it-IT"/>
          </a:p>
          <a:p>
            <a:pPr marL="285750" indent="-285750">
              <a:buChar char="•"/>
            </a:pPr>
            <a:r>
              <a:rPr lang="en-US" b="1" dirty="0">
                <a:latin typeface="Exo 2"/>
              </a:rPr>
              <a:t>G = (V, E)</a:t>
            </a:r>
            <a:r>
              <a:rPr lang="en-US" dirty="0">
                <a:latin typeface="Exo 2"/>
              </a:rPr>
              <a:t> be a graph of </a:t>
            </a:r>
            <a:r>
              <a:rPr lang="en-US" b="1" dirty="0">
                <a:latin typeface="Exo 2"/>
              </a:rPr>
              <a:t>n</a:t>
            </a:r>
            <a:r>
              <a:rPr lang="en-US" dirty="0">
                <a:latin typeface="Exo 2"/>
              </a:rPr>
              <a:t> nodes.</a:t>
            </a:r>
            <a:endParaRPr lang="en-US"/>
          </a:p>
          <a:p>
            <a:pPr marL="285750" lvl="2" indent="-285750">
              <a:buChar char="•"/>
            </a:pPr>
            <a:r>
              <a:rPr lang="en-US" b="1" dirty="0" err="1">
                <a:latin typeface="Exo 2"/>
              </a:rPr>
              <a:t>n_k</a:t>
            </a:r>
            <a:r>
              <a:rPr lang="en-US" b="1" dirty="0">
                <a:latin typeface="Exo 2"/>
              </a:rPr>
              <a:t> </a:t>
            </a:r>
            <a:r>
              <a:rPr lang="en-US" dirty="0">
                <a:latin typeface="Exo 2"/>
              </a:rPr>
              <a:t>be the #nodes of </a:t>
            </a:r>
            <a:r>
              <a:rPr lang="en-US" b="1" dirty="0">
                <a:latin typeface="Exo 2"/>
              </a:rPr>
              <a:t>degree k</a:t>
            </a:r>
            <a:r>
              <a:rPr lang="en-US" dirty="0">
                <a:latin typeface="Exo 2"/>
              </a:rPr>
              <a:t> in G,</a:t>
            </a:r>
          </a:p>
          <a:p>
            <a:pPr marL="285750" lvl="3" indent="-285750">
              <a:buChar char="•"/>
            </a:pPr>
            <a:r>
              <a:rPr lang="en-US" b="1" dirty="0">
                <a:latin typeface="Exo 2"/>
              </a:rPr>
              <a:t>λ </a:t>
            </a:r>
            <a:r>
              <a:rPr lang="en-US" dirty="0">
                <a:latin typeface="Exo 2"/>
              </a:rPr>
              <a:t>&gt; 0 an exponential parameter,</a:t>
            </a:r>
          </a:p>
          <a:p>
            <a:pPr marL="285750" lvl="2" indent="-285750">
              <a:buChar char="•"/>
            </a:pPr>
            <a:r>
              <a:rPr lang="en-US" b="1" dirty="0">
                <a:latin typeface="Exo 2"/>
              </a:rPr>
              <a:t>C </a:t>
            </a:r>
            <a:r>
              <a:rPr lang="en-US" dirty="0">
                <a:latin typeface="Exo 2"/>
              </a:rPr>
              <a:t>&gt; 0 a scaling constant.</a:t>
            </a:r>
          </a:p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The </a:t>
            </a:r>
            <a:r>
              <a:rPr lang="en-US" b="1" dirty="0">
                <a:latin typeface="Exo 2"/>
              </a:rPr>
              <a:t>degree distribution </a:t>
            </a:r>
            <a:r>
              <a:rPr lang="en-US" b="1" dirty="0" err="1">
                <a:latin typeface="Exo 2"/>
              </a:rPr>
              <a:t>P_k</a:t>
            </a:r>
            <a:r>
              <a:rPr lang="en-US" dirty="0">
                <a:latin typeface="Exo 2"/>
              </a:rPr>
              <a:t> of G follows a </a:t>
            </a:r>
            <a:r>
              <a:rPr lang="en-US" b="1" dirty="0">
                <a:latin typeface="Exo 2"/>
              </a:rPr>
              <a:t>power-law</a:t>
            </a:r>
            <a:r>
              <a:rPr lang="en-US" dirty="0">
                <a:latin typeface="Exo 2"/>
              </a:rPr>
              <a:t> if: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ED94FF-DC74-41EB-BE93-ED0E6F15CDF3}"/>
              </a:ext>
            </a:extLst>
          </p:cNvPr>
          <p:cNvSpPr txBox="1"/>
          <p:nvPr/>
        </p:nvSpPr>
        <p:spPr>
          <a:xfrm>
            <a:off x="3551093" y="3174422"/>
            <a:ext cx="5484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latin typeface="Exo 2"/>
              </a:rPr>
              <a:t>and</a:t>
            </a:r>
            <a:endParaRPr lang="it-IT">
              <a:latin typeface="Exo 2"/>
            </a:endParaRPr>
          </a:p>
        </p:txBody>
      </p:sp>
      <p:sp>
        <p:nvSpPr>
          <p:cNvPr id="10" name="Google Shape;214;p38">
            <a:extLst>
              <a:ext uri="{FF2B5EF4-FFF2-40B4-BE49-F238E27FC236}">
                <a16:creationId xmlns:a16="http://schemas.microsoft.com/office/drawing/2014/main" id="{1698A391-02A9-4C66-818C-9095B0086CA1}"/>
              </a:ext>
            </a:extLst>
          </p:cNvPr>
          <p:cNvSpPr/>
          <p:nvPr/>
        </p:nvSpPr>
        <p:spPr>
          <a:xfrm>
            <a:off x="2108337" y="2861785"/>
            <a:ext cx="1237723" cy="82167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4;p38">
            <a:extLst>
              <a:ext uri="{FF2B5EF4-FFF2-40B4-BE49-F238E27FC236}">
                <a16:creationId xmlns:a16="http://schemas.microsoft.com/office/drawing/2014/main" id="{8EC4E2EC-2C5A-4BD1-BFFD-BE17350A0DD4}"/>
              </a:ext>
            </a:extLst>
          </p:cNvPr>
          <p:cNvSpPr/>
          <p:nvPr/>
        </p:nvSpPr>
        <p:spPr>
          <a:xfrm>
            <a:off x="4212779" y="2842303"/>
            <a:ext cx="2194645" cy="8245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852ACB-DE14-4898-BB9F-F83136B1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79" y="2836154"/>
            <a:ext cx="2048046" cy="710197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2A18AC-A858-41D2-808E-99686051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4" y="2833687"/>
            <a:ext cx="1112186" cy="703271"/>
          </a:xfrm>
          <a:prstGeom prst="rect">
            <a:avLst/>
          </a:prstGeom>
        </p:spPr>
      </p:pic>
      <p:sp>
        <p:nvSpPr>
          <p:cNvPr id="31" name="Google Shape;214;p38">
            <a:extLst>
              <a:ext uri="{FF2B5EF4-FFF2-40B4-BE49-F238E27FC236}">
                <a16:creationId xmlns:a16="http://schemas.microsoft.com/office/drawing/2014/main" id="{CF411C5E-949B-459E-AAE1-CDE96BD59D8E}"/>
              </a:ext>
            </a:extLst>
          </p:cNvPr>
          <p:cNvSpPr/>
          <p:nvPr/>
        </p:nvSpPr>
        <p:spPr>
          <a:xfrm>
            <a:off x="998373" y="4230955"/>
            <a:ext cx="7149246" cy="64096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Exo 2"/>
              </a:rPr>
              <a:t>A network whose probability distribution of degrees of nodes respects the power law distribution is said to be </a:t>
            </a:r>
            <a:r>
              <a:rPr lang="en-US" sz="1200" b="1" dirty="0">
                <a:solidFill>
                  <a:schemeClr val="bg1"/>
                </a:solidFill>
                <a:latin typeface="Exo 2"/>
              </a:rPr>
              <a:t>scale-free</a:t>
            </a:r>
            <a:r>
              <a:rPr lang="en-US" sz="1200" dirty="0">
                <a:solidFill>
                  <a:schemeClr val="bg1"/>
                </a:solidFill>
                <a:latin typeface="Exo 2"/>
              </a:rPr>
              <a:t>.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98450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3896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85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87157" y="414688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SCALE-FREE NETWORKS</a:t>
            </a:r>
            <a:endParaRPr lang="it-IT" b="0" dirty="0"/>
          </a:p>
          <a:p>
            <a:endParaRPr lang="en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343589" y="1614656"/>
            <a:ext cx="64345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Exo 2"/>
              </a:rPr>
              <a:t>Scale-free networks</a:t>
            </a:r>
            <a:r>
              <a:rPr lang="en-US" dirty="0">
                <a:latin typeface="Exo 2"/>
              </a:rPr>
              <a:t> are not so widespread as, it turns out that many of them follow a </a:t>
            </a:r>
            <a:r>
              <a:rPr lang="en-US" b="1" dirty="0">
                <a:latin typeface="Exo 2"/>
              </a:rPr>
              <a:t>power-law distribution with an exponential cut-off</a:t>
            </a:r>
            <a:r>
              <a:rPr lang="en-US" dirty="0">
                <a:latin typeface="Exo 2"/>
              </a:rPr>
              <a:t>:</a:t>
            </a:r>
            <a:endParaRPr lang="it-IT">
              <a:latin typeface="Exo 2"/>
            </a:endParaRPr>
          </a:p>
        </p:txBody>
      </p:sp>
      <p:sp>
        <p:nvSpPr>
          <p:cNvPr id="11" name="Google Shape;214;p38">
            <a:extLst>
              <a:ext uri="{FF2B5EF4-FFF2-40B4-BE49-F238E27FC236}">
                <a16:creationId xmlns:a16="http://schemas.microsoft.com/office/drawing/2014/main" id="{8EC4E2EC-2C5A-4BD1-BFFD-BE17350A0DD4}"/>
              </a:ext>
            </a:extLst>
          </p:cNvPr>
          <p:cNvSpPr/>
          <p:nvPr/>
        </p:nvSpPr>
        <p:spPr>
          <a:xfrm>
            <a:off x="3232701" y="2328685"/>
            <a:ext cx="2250271" cy="7002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4;p38">
            <a:extLst>
              <a:ext uri="{FF2B5EF4-FFF2-40B4-BE49-F238E27FC236}">
                <a16:creationId xmlns:a16="http://schemas.microsoft.com/office/drawing/2014/main" id="{CF411C5E-949B-459E-AAE1-CDE96BD59D8E}"/>
              </a:ext>
            </a:extLst>
          </p:cNvPr>
          <p:cNvSpPr/>
          <p:nvPr/>
        </p:nvSpPr>
        <p:spPr>
          <a:xfrm>
            <a:off x="1352738" y="4064360"/>
            <a:ext cx="6434870" cy="66045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Exo 2"/>
              </a:rPr>
              <a:t>The experimental study showed that data we are working with also falls into ”exponential cutoff” case.</a:t>
            </a:r>
            <a:endParaRPr lang="it-IT" sz="1200">
              <a:solidFill>
                <a:schemeClr val="bg1"/>
              </a:solidFill>
              <a:latin typeface="Exo 2"/>
            </a:endParaRP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4ED52E-7A8E-4C0E-B323-906C568F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436" y="2327434"/>
            <a:ext cx="2116640" cy="6024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55F563-5EB0-4AEE-B21B-940817BF1510}"/>
              </a:ext>
            </a:extLst>
          </p:cNvPr>
          <p:cNvSpPr txBox="1"/>
          <p:nvPr/>
        </p:nvSpPr>
        <p:spPr>
          <a:xfrm>
            <a:off x="1343589" y="3295556"/>
            <a:ext cx="4996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Exo 2"/>
              </a:rPr>
              <a:t>where</a:t>
            </a:r>
            <a:r>
              <a:rPr lang="it-IT" dirty="0">
                <a:latin typeface="Exo 2"/>
              </a:rPr>
              <a:t> 0 ≤ </a:t>
            </a:r>
            <a:r>
              <a:rPr lang="it-IT" b="1" dirty="0">
                <a:latin typeface="Exo 2"/>
              </a:rPr>
              <a:t>γ</a:t>
            </a:r>
            <a:r>
              <a:rPr lang="it-IT" dirty="0">
                <a:latin typeface="Exo 2"/>
              </a:rPr>
              <a:t> &lt; 1 </a:t>
            </a:r>
            <a:r>
              <a:rPr lang="it-IT" dirty="0" err="1">
                <a:latin typeface="Exo 2"/>
              </a:rPr>
              <a:t>is</a:t>
            </a:r>
            <a:r>
              <a:rPr lang="it-IT" dirty="0">
                <a:latin typeface="Exo 2"/>
              </a:rPr>
              <a:t> a </a:t>
            </a:r>
            <a:r>
              <a:rPr lang="it-IT" dirty="0" err="1">
                <a:latin typeface="Exo 2"/>
              </a:rPr>
              <a:t>constant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parameter</a:t>
            </a:r>
            <a:r>
              <a:rPr lang="it-IT" dirty="0">
                <a:latin typeface="Exo 2"/>
              </a:rPr>
              <a:t> of the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latin typeface="Exo 2"/>
              </a:rPr>
              <a:t>.</a:t>
            </a:r>
            <a:endParaRPr lang="it-IT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12863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1343" y="384404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0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2821519" y="3163329"/>
            <a:ext cx="3648807" cy="88775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VERTEX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1012097" y="1433946"/>
            <a:ext cx="761393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Given a graph </a:t>
            </a:r>
            <a:r>
              <a:rPr lang="en-US" b="1" dirty="0" err="1">
                <a:latin typeface="Exo 2"/>
              </a:rPr>
              <a:t>G_t</a:t>
            </a:r>
            <a:r>
              <a:rPr lang="en-US" b="1" dirty="0">
                <a:latin typeface="Exo 2"/>
              </a:rPr>
              <a:t> = (</a:t>
            </a:r>
            <a:r>
              <a:rPr lang="en-US" b="1" dirty="0" err="1">
                <a:latin typeface="Exo 2"/>
              </a:rPr>
              <a:t>V_t</a:t>
            </a:r>
            <a:r>
              <a:rPr lang="en-US" b="1" dirty="0">
                <a:latin typeface="Exo 2"/>
              </a:rPr>
              <a:t> , </a:t>
            </a:r>
            <a:r>
              <a:rPr lang="en-US" b="1" dirty="0" err="1">
                <a:latin typeface="Exo 2"/>
              </a:rPr>
              <a:t>E_t</a:t>
            </a:r>
            <a:r>
              <a:rPr lang="en-US" b="1" dirty="0">
                <a:latin typeface="Exo 2"/>
              </a:rPr>
              <a:t> )</a:t>
            </a:r>
            <a:r>
              <a:rPr lang="en-US" dirty="0">
                <a:latin typeface="Exo 2"/>
              </a:rPr>
              <a:t>, where </a:t>
            </a:r>
            <a:r>
              <a:rPr lang="en-US" b="1" dirty="0">
                <a:latin typeface="Exo 2"/>
              </a:rPr>
              <a:t>t</a:t>
            </a:r>
            <a:r>
              <a:rPr lang="en-US" dirty="0">
                <a:latin typeface="Exo 2"/>
              </a:rPr>
              <a:t> is a given time step are defined:</a:t>
            </a:r>
            <a:endParaRPr lang="it-IT" dirty="0">
              <a:latin typeface="Exo 2"/>
            </a:endParaRPr>
          </a:p>
          <a:p>
            <a:endParaRPr lang="en-US" dirty="0">
              <a:latin typeface="Exo 2"/>
            </a:endParaRPr>
          </a:p>
          <a:p>
            <a:pPr marL="285750" indent="-285750">
              <a:buChar char="•"/>
            </a:pPr>
            <a:r>
              <a:rPr lang="en-US" b="1" dirty="0">
                <a:latin typeface="Exo 2"/>
              </a:rPr>
              <a:t>Node Event</a:t>
            </a:r>
            <a:r>
              <a:rPr lang="en-US" dirty="0">
                <a:latin typeface="Exo 2"/>
              </a:rPr>
              <a:t>: a new node appears in the graph, </a:t>
            </a:r>
          </a:p>
          <a:p>
            <a:pPr marL="285750" indent="-285750">
              <a:buChar char="•"/>
            </a:pPr>
            <a:r>
              <a:rPr lang="en-US" b="1" dirty="0">
                <a:latin typeface="Exo 2"/>
              </a:rPr>
              <a:t>Edge event</a:t>
            </a:r>
            <a:r>
              <a:rPr lang="en-US" dirty="0">
                <a:latin typeface="Exo 2"/>
              </a:rPr>
              <a:t>: a new edge appears.</a:t>
            </a:r>
          </a:p>
          <a:p>
            <a:pPr marL="285750" indent="-285750">
              <a:buChar char="•"/>
            </a:pPr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New nodes and edges must select already present nodes to attach. The probability for any node </a:t>
            </a:r>
            <a:r>
              <a:rPr lang="en-US" b="1" dirty="0">
                <a:latin typeface="Exo 2"/>
              </a:rPr>
              <a:t>v</a:t>
            </a:r>
            <a:r>
              <a:rPr lang="en-US" dirty="0">
                <a:latin typeface="Exo 2"/>
              </a:rPr>
              <a:t> to be chosen is defined from an </a:t>
            </a:r>
            <a:r>
              <a:rPr lang="en-US" b="1" dirty="0"/>
              <a:t>attachment function f(x):</a:t>
            </a:r>
            <a:endParaRPr lang="en-US" dirty="0"/>
          </a:p>
        </p:txBody>
      </p:sp>
      <p:pic>
        <p:nvPicPr>
          <p:cNvPr id="15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0FD694-157B-4536-8F16-6A4AF2CE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12" y="3138174"/>
            <a:ext cx="3490046" cy="7245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992614" y="4174548"/>
            <a:ext cx="67891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Where </a:t>
            </a:r>
            <a:r>
              <a:rPr lang="en-US" b="1" dirty="0" err="1">
                <a:latin typeface="Exo 2"/>
              </a:rPr>
              <a:t>deg_v</a:t>
            </a:r>
            <a:r>
              <a:rPr lang="en-US" b="1" dirty="0">
                <a:latin typeface="Exo 2"/>
              </a:rPr>
              <a:t>(t)</a:t>
            </a:r>
            <a:r>
              <a:rPr lang="en-US" dirty="0">
                <a:latin typeface="Exo 2"/>
              </a:rPr>
              <a:t> is the degree of vertex </a:t>
            </a:r>
            <a:r>
              <a:rPr lang="en-US" b="1" dirty="0">
                <a:latin typeface="Exo 2"/>
              </a:rPr>
              <a:t>v</a:t>
            </a:r>
            <a:r>
              <a:rPr lang="en-US" dirty="0">
                <a:latin typeface="Exo 2"/>
              </a:rPr>
              <a:t> at timestep </a:t>
            </a:r>
            <a:r>
              <a:rPr lang="en-US" b="1" dirty="0">
                <a:latin typeface="Exo 2"/>
              </a:rPr>
              <a:t>t </a:t>
            </a:r>
            <a:r>
              <a:rPr lang="en-US" dirty="0">
                <a:latin typeface="Exo 2"/>
              </a:rPr>
              <a:t>.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414E5985-1DE3-426F-A73F-B23BAC06FEC0}"/>
              </a:ext>
            </a:extLst>
          </p:cNvPr>
          <p:cNvCxnSpPr/>
          <p:nvPr/>
        </p:nvCxnSpPr>
        <p:spPr>
          <a:xfrm>
            <a:off x="4568903" y="129962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E23F059F-1AD8-4DDD-BFD9-A95AC0552CE8}"/>
              </a:ext>
            </a:extLst>
          </p:cNvPr>
          <p:cNvCxnSpPr/>
          <p:nvPr/>
        </p:nvCxnSpPr>
        <p:spPr>
          <a:xfrm>
            <a:off x="0" y="469762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216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27</Slides>
  <Notes>27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Titoli diapositive</vt:lpstr>
      </vt:variant>
      <vt:variant>
        <vt:i4>27</vt:i4>
      </vt:variant>
    </vt:vector>
  </HeadingPairs>
  <TitlesOfParts>
    <vt:vector size="30" baseType="lpstr">
      <vt:lpstr>Tech Newsletter XL by Slidesgo</vt:lpstr>
      <vt:lpstr>SlidesGo Final Pages</vt:lpstr>
      <vt:lpstr>Slidesgo Final Pages</vt:lpstr>
      <vt:lpstr>Evolution over time of the structure of social graphs</vt:lpstr>
      <vt:lpstr>TABLE OF CONTENTS</vt:lpstr>
      <vt:lpstr>Introduction</vt:lpstr>
      <vt:lpstr>CONTEXT</vt:lpstr>
      <vt:lpstr>SCOPE OF THE PROJECT</vt:lpstr>
      <vt:lpstr>STATE OF THE ART</vt:lpstr>
      <vt:lpstr>SCALE-FREE NETWORKS</vt:lpstr>
      <vt:lpstr>SCALE-FREE NETWORKS </vt:lpstr>
      <vt:lpstr>VERTEX TRAJECTORIES</vt:lpstr>
      <vt:lpstr>VERTEX TRAJECTORIES </vt:lpstr>
      <vt:lpstr>THEORETICAL MODEL</vt:lpstr>
      <vt:lpstr>DATA PREPARATION</vt:lpstr>
      <vt:lpstr>DATA RETRIEVAL</vt:lpstr>
      <vt:lpstr>FILTERING ACTIVE AUTHORS</vt:lpstr>
      <vt:lpstr>DEFINITION OF EVENT</vt:lpstr>
      <vt:lpstr>Degree Distribution</vt:lpstr>
      <vt:lpstr>DEGREE DISTRIBUTION RETRIEVAL</vt:lpstr>
      <vt:lpstr>DEGREE DISTRIBUTION FITTING</vt:lpstr>
      <vt:lpstr>VERTEX TRAJECTORIES</vt:lpstr>
      <vt:lpstr>AVERAGE TRAJECTORIES</vt:lpstr>
      <vt:lpstr>Presentazione standard di PowerPoint</vt:lpstr>
      <vt:lpstr>FITTING TRAJECTORIES</vt:lpstr>
      <vt:lpstr>Presentazione standard di PowerPoint</vt:lpstr>
      <vt:lpstr>REDUCING THE ERROR</vt:lpstr>
      <vt:lpstr>CONCLUSION</vt:lpstr>
      <vt:lpstr>CONCLUSION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revision>1719</cp:revision>
  <dcterms:modified xsi:type="dcterms:W3CDTF">2022-03-01T10:16:27Z</dcterms:modified>
</cp:coreProperties>
</file>